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" ContentType="image/ti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29"/>
  </p:notesMasterIdLst>
  <p:sldIdLst>
    <p:sldId id="256" r:id="rId2"/>
    <p:sldId id="331" r:id="rId3"/>
    <p:sldId id="355" r:id="rId4"/>
    <p:sldId id="333" r:id="rId5"/>
    <p:sldId id="363" r:id="rId6"/>
    <p:sldId id="364" r:id="rId7"/>
    <p:sldId id="357" r:id="rId8"/>
    <p:sldId id="360" r:id="rId9"/>
    <p:sldId id="334" r:id="rId10"/>
    <p:sldId id="336" r:id="rId11"/>
    <p:sldId id="337" r:id="rId12"/>
    <p:sldId id="356" r:id="rId13"/>
    <p:sldId id="359" r:id="rId14"/>
    <p:sldId id="353" r:id="rId15"/>
    <p:sldId id="358" r:id="rId16"/>
    <p:sldId id="361" r:id="rId17"/>
    <p:sldId id="341" r:id="rId18"/>
    <p:sldId id="308" r:id="rId19"/>
    <p:sldId id="362" r:id="rId20"/>
    <p:sldId id="335" r:id="rId21"/>
    <p:sldId id="295" r:id="rId22"/>
    <p:sldId id="349" r:id="rId23"/>
    <p:sldId id="298" r:id="rId24"/>
    <p:sldId id="303" r:id="rId25"/>
    <p:sldId id="332" r:id="rId26"/>
    <p:sldId id="352" r:id="rId27"/>
    <p:sldId id="365" r:id="rId28"/>
  </p:sldIdLst>
  <p:sldSz cx="9144000" cy="6858000" type="screen4x3"/>
  <p:notesSz cx="6797675" cy="992822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33CC"/>
    <a:srgbClr val="FF5050"/>
    <a:srgbClr val="FF9999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12" autoAdjust="0"/>
    <p:restoredTop sz="94626" autoAdjust="0"/>
  </p:normalViewPr>
  <p:slideViewPr>
    <p:cSldViewPr>
      <p:cViewPr varScale="1">
        <p:scale>
          <a:sx n="115" d="100"/>
          <a:sy n="115" d="100"/>
        </p:scale>
        <p:origin x="55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7B9CCD-3203-4F3D-99E4-69345FA75709}" type="datetimeFigureOut">
              <a:rPr lang="en-US" smtClean="0"/>
              <a:pPr/>
              <a:t>5/25/2016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8D29B8-C97A-4ED3-9D22-A828D752B4A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795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676400"/>
            <a:ext cx="7772400" cy="1828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35D9D406-5ED1-44E4-98EF-21840ABF5F0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B92418A-C6F6-4B28-8F9E-4ACC92503A6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6477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6477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5247284-78AD-447A-A0C8-3BBD95BABA2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995363E-F10D-4F5B-A5C2-45443C8F885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54D9B27-7FB2-4932-A919-B3CFE27FE2C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A6D920C-ED43-44C0-8229-FBF5EE5F15B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D80CCC2-5629-4A8C-B789-59B06D44156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E11F9B3-2E9C-4764-86ED-66BDD9EDA62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11DC3B-AF7B-4EB3-869E-5BBAD61C3F5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27EB28D-48AE-477F-A8F6-ED8AB93F86E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DC747A7-B023-424F-A8F4-621859E0AF6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>
            <a:duotone>
              <a:schemeClr val="bg1"/>
              <a:srgbClr val="FFFFFF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52400"/>
            <a:ext cx="8229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90600"/>
            <a:ext cx="82296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48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86800" y="6381750"/>
            <a:ext cx="457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</a:lstStyle>
          <a:p>
            <a:fld id="{AB1C3F2B-6128-436B-8D98-BAF99BA69C2B}" type="slidenum">
              <a:rPr lang="en-US"/>
              <a:pPr/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2" charset="2"/>
        <a:buChar char="n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45.png"/><Relationship Id="rId7" Type="http://schemas.openxmlformats.org/officeDocument/2006/relationships/image" Target="../media/image49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emf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indico.cern.ch/event/468486" TargetMode="External"/><Relationship Id="rId2" Type="http://schemas.openxmlformats.org/officeDocument/2006/relationships/hyperlink" Target="https://indico.cern.ch/category/5036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ndico.cern.ch/event/442426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e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685800" y="1676400"/>
            <a:ext cx="7924800" cy="1828800"/>
          </a:xfrm>
        </p:spPr>
        <p:txBody>
          <a:bodyPr/>
          <a:lstStyle/>
          <a:p>
            <a:r>
              <a:rPr lang="en-US" dirty="0" smtClean="0"/>
              <a:t>ATLAS/CMS/LCD </a:t>
            </a:r>
            <a:br>
              <a:rPr lang="en-US" dirty="0" smtClean="0"/>
            </a:br>
            <a:r>
              <a:rPr lang="en-US" dirty="0" smtClean="0"/>
              <a:t>RD53 collaboration: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Pixel readout integrated circuits for extreme rate and radiation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>
          <a:xfrm>
            <a:off x="1371600" y="4953000"/>
            <a:ext cx="6400800" cy="914400"/>
          </a:xfrm>
        </p:spPr>
        <p:txBody>
          <a:bodyPr/>
          <a:lstStyle/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LHCC status report</a:t>
            </a:r>
          </a:p>
          <a:p>
            <a:r>
              <a:rPr lang="en-US" sz="1400" dirty="0" smtClean="0"/>
              <a:t>May 25 2016</a:t>
            </a:r>
          </a:p>
          <a:p>
            <a:r>
              <a:rPr lang="en-US" sz="1400" dirty="0" smtClean="0"/>
              <a:t>RD53 SPs: Jorgen Christiansen, CMS &amp; Maurice Garcia-Sciveres, ATLAS </a:t>
            </a:r>
            <a:br>
              <a:rPr lang="en-US" sz="1400" dirty="0" smtClean="0"/>
            </a:br>
            <a:r>
              <a:rPr lang="en-US" sz="1400" dirty="0" smtClean="0"/>
              <a:t>on behalf of RD53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5D9D406-5ED1-44E4-98EF-21840ABF5F07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IPs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13485"/>
            <a:ext cx="4876799" cy="4495800"/>
          </a:xfrm>
        </p:spPr>
        <p:txBody>
          <a:bodyPr/>
          <a:lstStyle/>
          <a:p>
            <a:r>
              <a:rPr lang="en-GB" sz="1600" dirty="0" smtClean="0"/>
              <a:t>Building blocks required to build full pixel chip</a:t>
            </a:r>
          </a:p>
          <a:p>
            <a:pPr lvl="1"/>
            <a:r>
              <a:rPr lang="en-GB" sz="1400" dirty="0" smtClean="0"/>
              <a:t>Large diversity of different IP blocks developed</a:t>
            </a:r>
          </a:p>
          <a:p>
            <a:pPr lvl="2"/>
            <a:r>
              <a:rPr lang="en-GB" sz="1100" dirty="0" smtClean="0"/>
              <a:t>ADCs, DACs, sensors (temp, current, radiation), </a:t>
            </a:r>
            <a:br>
              <a:rPr lang="en-GB" sz="1100" dirty="0" smtClean="0"/>
            </a:br>
            <a:r>
              <a:rPr lang="en-GB" sz="1100" dirty="0" smtClean="0"/>
              <a:t>Bandgap references, </a:t>
            </a:r>
            <a:r>
              <a:rPr lang="en-GB" sz="1100" dirty="0" err="1" smtClean="0"/>
              <a:t>analog</a:t>
            </a:r>
            <a:r>
              <a:rPr lang="en-GB" sz="1100" dirty="0" smtClean="0"/>
              <a:t> buffers, specialized storage cells, PLL, </a:t>
            </a:r>
            <a:r>
              <a:rPr lang="en-GB" sz="1100" dirty="0" err="1" smtClean="0"/>
              <a:t>serializers</a:t>
            </a:r>
            <a:r>
              <a:rPr lang="en-GB" sz="1100" dirty="0" smtClean="0"/>
              <a:t>, differential inputs/outputs, </a:t>
            </a:r>
            <a:br>
              <a:rPr lang="en-GB" sz="1100" dirty="0" smtClean="0"/>
            </a:br>
            <a:r>
              <a:rPr lang="en-GB" sz="1100" dirty="0" smtClean="0"/>
              <a:t>shunt-LDO, Power on reset, differential drivers/receivers, etc.</a:t>
            </a:r>
          </a:p>
          <a:p>
            <a:pPr lvl="1"/>
            <a:r>
              <a:rPr lang="en-GB" sz="1400" dirty="0"/>
              <a:t>S</a:t>
            </a:r>
            <a:r>
              <a:rPr lang="en-GB" sz="1400" dirty="0" smtClean="0"/>
              <a:t>pecs and data sheets defined</a:t>
            </a:r>
          </a:p>
          <a:p>
            <a:pPr lvl="1"/>
            <a:r>
              <a:rPr lang="en-GB" sz="1400" dirty="0" smtClean="0"/>
              <a:t>IPs prototyped and tested.</a:t>
            </a:r>
          </a:p>
          <a:p>
            <a:r>
              <a:rPr lang="en-GB" sz="1800" dirty="0" smtClean="0"/>
              <a:t>Large design effort </a:t>
            </a:r>
          </a:p>
          <a:p>
            <a:endParaRPr lang="en-GB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5363E-F10D-4F5B-A5C2-45443C8F885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555875"/>
            <a:ext cx="1968756" cy="174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399" y="1023782"/>
            <a:ext cx="2819400" cy="3064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572000"/>
            <a:ext cx="2798236" cy="2074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597" y="4572000"/>
            <a:ext cx="2966634" cy="2116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Screen Shot 2016-04-22 at 08.37.2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90600" y="3810000"/>
            <a:ext cx="1524000" cy="1483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Screen Shot 2016-04-22 at 09.04.57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04800" y="5410200"/>
            <a:ext cx="2439942" cy="125098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4544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3299156" y="4941266"/>
            <a:ext cx="2133600" cy="1565943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Simulation/verification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5867400" cy="5638800"/>
          </a:xfrm>
        </p:spPr>
        <p:txBody>
          <a:bodyPr/>
          <a:lstStyle/>
          <a:p>
            <a:r>
              <a:rPr lang="en-GB" sz="1600" dirty="0" smtClean="0"/>
              <a:t>Simulation and verification framework for pixel chip</a:t>
            </a:r>
          </a:p>
          <a:p>
            <a:pPr lvl="1"/>
            <a:r>
              <a:rPr lang="en-GB" sz="1400" dirty="0"/>
              <a:t>B</a:t>
            </a:r>
            <a:r>
              <a:rPr lang="en-GB" sz="1400" dirty="0" smtClean="0"/>
              <a:t>ased on system </a:t>
            </a:r>
            <a:r>
              <a:rPr lang="en-GB" sz="1400" dirty="0"/>
              <a:t>V</a:t>
            </a:r>
            <a:r>
              <a:rPr lang="en-GB" sz="1400" dirty="0" smtClean="0"/>
              <a:t>erilog and UVM </a:t>
            </a:r>
            <a:br>
              <a:rPr lang="en-GB" sz="1400" dirty="0" smtClean="0"/>
            </a:br>
            <a:r>
              <a:rPr lang="en-GB" sz="1400" dirty="0" smtClean="0"/>
              <a:t>(industry standard for ASIC design and verification)</a:t>
            </a:r>
          </a:p>
          <a:p>
            <a:pPr lvl="1"/>
            <a:r>
              <a:rPr lang="en-GB" sz="1400" dirty="0"/>
              <a:t>A</a:t>
            </a:r>
            <a:r>
              <a:rPr lang="en-GB" sz="1400" dirty="0" smtClean="0"/>
              <a:t>vailable on repository and being used by several groups</a:t>
            </a:r>
          </a:p>
          <a:p>
            <a:pPr lvl="2"/>
            <a:r>
              <a:rPr lang="en-GB" sz="1000" dirty="0"/>
              <a:t>Reference model</a:t>
            </a:r>
          </a:p>
          <a:p>
            <a:pPr lvl="2"/>
            <a:r>
              <a:rPr lang="en-GB" sz="1000" dirty="0"/>
              <a:t>Basic/generic pixel </a:t>
            </a:r>
            <a:r>
              <a:rPr lang="en-GB" sz="1000" dirty="0" smtClean="0"/>
              <a:t>chip</a:t>
            </a:r>
          </a:p>
          <a:p>
            <a:pPr lvl="2"/>
            <a:r>
              <a:rPr lang="en-GB" sz="1000" dirty="0" smtClean="0"/>
              <a:t>Detailed RTL/gate level implementations</a:t>
            </a:r>
            <a:endParaRPr lang="en-GB" sz="1000" dirty="0"/>
          </a:p>
          <a:p>
            <a:pPr lvl="2"/>
            <a:r>
              <a:rPr lang="en-GB" sz="1000" dirty="0"/>
              <a:t>Integration with ROOT to import hits </a:t>
            </a:r>
            <a:r>
              <a:rPr lang="en-GB" sz="1000" dirty="0" smtClean="0"/>
              <a:t>from </a:t>
            </a:r>
            <a:r>
              <a:rPr lang="en-GB" sz="1000" dirty="0"/>
              <a:t>detector simulations and for </a:t>
            </a:r>
            <a:br>
              <a:rPr lang="en-GB" sz="1000" dirty="0"/>
            </a:br>
            <a:r>
              <a:rPr lang="en-GB" sz="1000" dirty="0"/>
              <a:t>monitoring and analysing results</a:t>
            </a:r>
            <a:r>
              <a:rPr lang="en-GB" sz="1000" dirty="0" smtClean="0"/>
              <a:t>.</a:t>
            </a:r>
            <a:endParaRPr lang="en-GB" sz="1400" dirty="0" smtClean="0"/>
          </a:p>
          <a:p>
            <a:pPr lvl="1"/>
            <a:r>
              <a:rPr lang="en-GB" sz="1400" dirty="0" smtClean="0"/>
              <a:t>Simulation of alternative architectures with Monte </a:t>
            </a:r>
            <a:r>
              <a:rPr lang="en-GB" sz="1400" dirty="0"/>
              <a:t>C</a:t>
            </a:r>
            <a:r>
              <a:rPr lang="en-GB" sz="1400" dirty="0" smtClean="0"/>
              <a:t>arlo </a:t>
            </a:r>
            <a:br>
              <a:rPr lang="en-GB" sz="1400" dirty="0" smtClean="0"/>
            </a:br>
            <a:r>
              <a:rPr lang="en-GB" sz="1400" dirty="0" smtClean="0"/>
              <a:t>data and/or internally generated hits</a:t>
            </a:r>
          </a:p>
          <a:p>
            <a:pPr lvl="2"/>
            <a:r>
              <a:rPr lang="en-GB" sz="1000" dirty="0" smtClean="0"/>
              <a:t>Performance characterization of different architectures</a:t>
            </a:r>
          </a:p>
          <a:p>
            <a:pPr lvl="1"/>
            <a:r>
              <a:rPr lang="en-GB" sz="1400" dirty="0" smtClean="0"/>
              <a:t>Verification of small scale prototypes</a:t>
            </a:r>
          </a:p>
          <a:p>
            <a:pPr lvl="1"/>
            <a:r>
              <a:rPr lang="en-GB" sz="1400" dirty="0" smtClean="0"/>
              <a:t>Power profiling under different conditions (hits, trigger)</a:t>
            </a:r>
          </a:p>
          <a:p>
            <a:r>
              <a:rPr lang="en-GB" sz="1600" dirty="0" smtClean="0"/>
              <a:t>Plans</a:t>
            </a:r>
          </a:p>
          <a:p>
            <a:pPr lvl="1"/>
            <a:r>
              <a:rPr lang="en-GB" sz="1400" dirty="0" smtClean="0"/>
              <a:t>Inclusion of SEU simulation/verification</a:t>
            </a:r>
          </a:p>
          <a:p>
            <a:pPr lvl="1"/>
            <a:r>
              <a:rPr lang="en-GB" sz="1400" dirty="0" smtClean="0"/>
              <a:t>Detailed verification of demonstrator chip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5363E-F10D-4F5B-A5C2-45443C8F885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542" y="4040936"/>
            <a:ext cx="2362200" cy="1371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834342" y="5412536"/>
            <a:ext cx="25266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/>
              <a:t>Buffer occupancy comparison between </a:t>
            </a:r>
          </a:p>
          <a:p>
            <a:r>
              <a:rPr lang="en-GB" sz="1000" dirty="0" smtClean="0"/>
              <a:t>simulation and analytical statistical model</a:t>
            </a:r>
            <a:endParaRPr lang="en-GB" sz="1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756" y="1102033"/>
            <a:ext cx="3635044" cy="2563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62000" y="4924455"/>
            <a:ext cx="2209800" cy="1588957"/>
            <a:chOff x="3429000" y="5029200"/>
            <a:chExt cx="2438400" cy="1600200"/>
          </a:xfrm>
        </p:grpSpPr>
        <p:sp>
          <p:nvSpPr>
            <p:cNvPr id="5" name="Rectangle 4"/>
            <p:cNvSpPr/>
            <p:nvPr/>
          </p:nvSpPr>
          <p:spPr bwMode="auto">
            <a:xfrm>
              <a:off x="3429000" y="5029200"/>
              <a:ext cx="2438400" cy="1600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9000" y="5029200"/>
              <a:ext cx="2422810" cy="159395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495801" y="5410200"/>
              <a:ext cx="1307520" cy="2479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 smtClean="0">
                  <a:solidFill>
                    <a:srgbClr val="000000"/>
                  </a:solidFill>
                </a:rPr>
                <a:t>25x100um</a:t>
              </a:r>
              <a:r>
                <a:rPr lang="en-GB" sz="1000" baseline="30000" dirty="0" smtClean="0">
                  <a:solidFill>
                    <a:srgbClr val="000000"/>
                  </a:solidFill>
                </a:rPr>
                <a:t>2</a:t>
              </a:r>
              <a:r>
                <a:rPr lang="en-GB" sz="1000" dirty="0" smtClean="0">
                  <a:solidFill>
                    <a:srgbClr val="000000"/>
                  </a:solidFill>
                </a:rPr>
                <a:t> pixels</a:t>
              </a:r>
              <a:endParaRPr lang="en-GB" sz="10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9156" y="4928977"/>
            <a:ext cx="2232411" cy="157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4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Pixel array prototypes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4648200" cy="5638800"/>
          </a:xfrm>
        </p:spPr>
        <p:txBody>
          <a:bodyPr/>
          <a:lstStyle/>
          <a:p>
            <a:r>
              <a:rPr lang="en-GB" sz="2000" dirty="0" smtClean="0"/>
              <a:t>FE65-P2: 64 x 64 pixels</a:t>
            </a:r>
            <a:endParaRPr lang="en-GB" sz="2000" dirty="0"/>
          </a:p>
          <a:p>
            <a:pPr lvl="1"/>
            <a:r>
              <a:rPr lang="en-GB" sz="1800" dirty="0" smtClean="0"/>
              <a:t>2 x 2 pixel region </a:t>
            </a:r>
            <a:br>
              <a:rPr lang="en-GB" sz="1800" dirty="0" smtClean="0"/>
            </a:br>
            <a:r>
              <a:rPr lang="en-GB" sz="1800" dirty="0" smtClean="0"/>
              <a:t>(evolution from FEI4)</a:t>
            </a:r>
          </a:p>
          <a:p>
            <a:pPr lvl="1"/>
            <a:r>
              <a:rPr lang="en-GB" sz="1800" dirty="0" smtClean="0"/>
              <a:t>Low rate readout</a:t>
            </a:r>
            <a:endParaRPr lang="en-GB" sz="1800" dirty="0"/>
          </a:p>
          <a:p>
            <a:pPr lvl="1"/>
            <a:r>
              <a:rPr lang="en-GB" sz="1800" dirty="0" smtClean="0"/>
              <a:t>Double </a:t>
            </a:r>
            <a:r>
              <a:rPr lang="en-GB" sz="1800" dirty="0"/>
              <a:t>Analog / Digital isolation</a:t>
            </a:r>
          </a:p>
          <a:p>
            <a:pPr lvl="1"/>
            <a:r>
              <a:rPr lang="en-GB" sz="1800" dirty="0" smtClean="0"/>
              <a:t>4b-ToT with slow (40MHz) FE</a:t>
            </a:r>
            <a:endParaRPr lang="en-GB" sz="1800" dirty="0"/>
          </a:p>
          <a:p>
            <a:pPr lvl="1"/>
            <a:r>
              <a:rPr lang="en-GB" sz="1800" dirty="0" smtClean="0"/>
              <a:t>Status: Functional, Under test.</a:t>
            </a:r>
            <a:br>
              <a:rPr lang="en-GB" sz="1800" dirty="0" smtClean="0"/>
            </a:br>
            <a:r>
              <a:rPr lang="en-GB" sz="1800" dirty="0" smtClean="0"/>
              <a:t>Bump bonding to pixel sensor </a:t>
            </a:r>
            <a:br>
              <a:rPr lang="en-GB" sz="1800" dirty="0" smtClean="0"/>
            </a:br>
            <a:r>
              <a:rPr lang="en-GB" sz="1800" dirty="0" smtClean="0"/>
              <a:t>on-going.</a:t>
            </a:r>
          </a:p>
          <a:p>
            <a:r>
              <a:rPr lang="en-GB" sz="2000" dirty="0" smtClean="0"/>
              <a:t>CHIPIX65: 64 x 64 pixels</a:t>
            </a:r>
            <a:endParaRPr lang="en-GB" sz="2000" dirty="0"/>
          </a:p>
          <a:p>
            <a:pPr lvl="1"/>
            <a:r>
              <a:rPr lang="en-GB" sz="1800" dirty="0" smtClean="0"/>
              <a:t>4 x 4 Pixel Region</a:t>
            </a:r>
            <a:endParaRPr lang="en-GB" sz="1800" dirty="0"/>
          </a:p>
          <a:p>
            <a:pPr lvl="1"/>
            <a:r>
              <a:rPr lang="en-GB" sz="1800" dirty="0" smtClean="0"/>
              <a:t>Single </a:t>
            </a:r>
            <a:r>
              <a:rPr lang="en-GB" sz="1800" dirty="0"/>
              <a:t>Analog / Digital isolation</a:t>
            </a:r>
          </a:p>
          <a:p>
            <a:pPr lvl="1"/>
            <a:r>
              <a:rPr lang="en-GB" sz="1800" dirty="0" smtClean="0"/>
              <a:t>5b-ToT with slow and fast FEs </a:t>
            </a:r>
            <a:endParaRPr lang="en-GB" sz="1800" dirty="0"/>
          </a:p>
          <a:p>
            <a:pPr lvl="1"/>
            <a:r>
              <a:rPr lang="en-GB" sz="1800" dirty="0" smtClean="0"/>
              <a:t>Includes multiple RD53 IP-blocks</a:t>
            </a:r>
          </a:p>
          <a:p>
            <a:pPr lvl="1"/>
            <a:r>
              <a:rPr lang="en-GB" sz="1800" dirty="0" smtClean="0"/>
              <a:t>Status: Submission June 2016</a:t>
            </a:r>
          </a:p>
          <a:p>
            <a:r>
              <a:rPr lang="en-GB" sz="2200" dirty="0" smtClean="0"/>
              <a:t>RD53A: 400 x 400(200) pixels</a:t>
            </a:r>
          </a:p>
          <a:p>
            <a:pPr lvl="1"/>
            <a:r>
              <a:rPr lang="en-GB" sz="1800" dirty="0" smtClean="0"/>
              <a:t>Status: Under design</a:t>
            </a:r>
            <a:endParaRPr lang="en-GB" sz="1800" dirty="0"/>
          </a:p>
          <a:p>
            <a:endParaRPr lang="en-GB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5363E-F10D-4F5B-A5C2-45443C8F8853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Screen Shot 2016-04-21 at 15.45.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4000" y="3962400"/>
            <a:ext cx="3352800" cy="248931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72400" y="4038600"/>
            <a:ext cx="755118" cy="75099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600"/>
            <a:ext cx="1511564" cy="21360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219200"/>
            <a:ext cx="1769808" cy="22558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0" y="1295400"/>
            <a:ext cx="885522" cy="91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75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FE65-P2 test results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5363E-F10D-4F5B-A5C2-45443C8F8853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64" y="3414252"/>
            <a:ext cx="4724400" cy="30107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219200"/>
            <a:ext cx="2657847" cy="18608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1219200"/>
            <a:ext cx="2701230" cy="1905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1219200"/>
            <a:ext cx="2764064" cy="19050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04932" y="6367972"/>
            <a:ext cx="14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Before radiation</a:t>
            </a:r>
            <a:endParaRPr lang="en-GB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8759" y="4953854"/>
            <a:ext cx="1897824" cy="14711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8759" y="3450145"/>
            <a:ext cx="1899657" cy="14694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13325" y="6393724"/>
            <a:ext cx="1310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After 350Mrad</a:t>
            </a:r>
            <a:endParaRPr lang="en-GB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2700" y="4963686"/>
            <a:ext cx="2119870" cy="14612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2700" y="3450144"/>
            <a:ext cx="2119870" cy="145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74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RD53A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715000"/>
          </a:xfrm>
        </p:spPr>
        <p:txBody>
          <a:bodyPr/>
          <a:lstStyle/>
          <a:p>
            <a:r>
              <a:rPr lang="en-GB" sz="1600" dirty="0" smtClean="0"/>
              <a:t>Demonstrator chip:</a:t>
            </a:r>
          </a:p>
          <a:p>
            <a:pPr lvl="1"/>
            <a:r>
              <a:rPr lang="en-GB" sz="1400" dirty="0" smtClean="0"/>
              <a:t>Full size </a:t>
            </a:r>
            <a:r>
              <a:rPr lang="en-GB" sz="1400" dirty="0" smtClean="0"/>
              <a:t>chip: ~2cm </a:t>
            </a:r>
            <a:r>
              <a:rPr lang="en-GB" sz="1400" dirty="0" smtClean="0"/>
              <a:t>x </a:t>
            </a:r>
            <a:r>
              <a:rPr lang="en-GB" sz="1400" dirty="0" smtClean="0"/>
              <a:t>1(2)cm</a:t>
            </a:r>
            <a:r>
              <a:rPr lang="en-GB" sz="1400" dirty="0" smtClean="0"/>
              <a:t>), small pixels (50x50um</a:t>
            </a:r>
            <a:r>
              <a:rPr lang="en-GB" sz="1400" baseline="30000" dirty="0" smtClean="0"/>
              <a:t>2</a:t>
            </a:r>
            <a:r>
              <a:rPr lang="en-GB" sz="1400" dirty="0" smtClean="0"/>
              <a:t>), </a:t>
            </a:r>
            <a:br>
              <a:rPr lang="en-GB" sz="1400" dirty="0" smtClean="0"/>
            </a:br>
            <a:r>
              <a:rPr lang="en-GB" sz="1400" dirty="0" smtClean="0"/>
              <a:t>Large pixels, Very high hit and trigger rates, </a:t>
            </a:r>
            <a:br>
              <a:rPr lang="en-GB" sz="1400" dirty="0" smtClean="0"/>
            </a:br>
            <a:r>
              <a:rPr lang="en-GB" sz="1400" dirty="0" smtClean="0"/>
              <a:t>Radiation and SEU tolerance, </a:t>
            </a:r>
            <a:br>
              <a:rPr lang="en-GB" sz="1400" dirty="0" smtClean="0"/>
            </a:br>
            <a:r>
              <a:rPr lang="en-GB" sz="1400" dirty="0" smtClean="0"/>
              <a:t>Effective in-time threshold: </a:t>
            </a:r>
            <a:r>
              <a:rPr lang="en-GB" sz="1400" dirty="0" smtClean="0"/>
              <a:t>1200e-, </a:t>
            </a:r>
            <a:r>
              <a:rPr lang="en-GB" sz="1400" dirty="0" smtClean="0"/>
              <a:t>Low power, </a:t>
            </a:r>
            <a:br>
              <a:rPr lang="en-GB" sz="1400" dirty="0" smtClean="0"/>
            </a:br>
            <a:r>
              <a:rPr lang="en-GB" sz="1400" dirty="0" smtClean="0"/>
              <a:t>Serial powering, Functional in test beams, etc.</a:t>
            </a:r>
          </a:p>
          <a:p>
            <a:pPr lvl="1"/>
            <a:r>
              <a:rPr lang="en-GB" sz="1400" dirty="0" smtClean="0"/>
              <a:t>Specification document agreed with CMS and ATLAS </a:t>
            </a:r>
            <a:br>
              <a:rPr lang="en-GB" sz="1400" dirty="0" smtClean="0"/>
            </a:br>
            <a:r>
              <a:rPr lang="en-GB" sz="1400" dirty="0" smtClean="0"/>
              <a:t>phase 2 pixel communities.</a:t>
            </a:r>
          </a:p>
          <a:p>
            <a:pPr lvl="2"/>
            <a:r>
              <a:rPr lang="en-GB" sz="1100" dirty="0" smtClean="0"/>
              <a:t>Pixel sensors compatible with this chip being prepared in both ATLAS and CMS</a:t>
            </a:r>
          </a:p>
          <a:p>
            <a:pPr lvl="1"/>
            <a:r>
              <a:rPr lang="en-GB" sz="1400" dirty="0"/>
              <a:t>Engineering run ~1M$ (we better get this right !)</a:t>
            </a:r>
          </a:p>
          <a:p>
            <a:pPr lvl="2"/>
            <a:r>
              <a:rPr lang="en-GB" sz="1100" dirty="0"/>
              <a:t>Shared run with other project(s) (CMS MPA)</a:t>
            </a:r>
          </a:p>
          <a:p>
            <a:pPr lvl="2"/>
            <a:r>
              <a:rPr lang="en-GB" sz="1100" dirty="0"/>
              <a:t>Demonstrator will be ~1/2 size, but designed as being full size</a:t>
            </a:r>
          </a:p>
          <a:p>
            <a:pPr lvl="2"/>
            <a:r>
              <a:rPr lang="en-GB" sz="1100" dirty="0"/>
              <a:t>Starting to collect required </a:t>
            </a:r>
            <a:r>
              <a:rPr lang="en-GB" sz="1100" dirty="0" smtClean="0"/>
              <a:t>funds (500k$)</a:t>
            </a:r>
            <a:endParaRPr lang="en-GB" sz="1500" dirty="0" smtClean="0"/>
          </a:p>
          <a:p>
            <a:r>
              <a:rPr lang="en-GB" sz="1600" dirty="0" smtClean="0"/>
              <a:t>Converge all activities in RD53 and WGs on this vital goal/milestone</a:t>
            </a:r>
          </a:p>
          <a:p>
            <a:r>
              <a:rPr lang="en-GB" sz="1600" dirty="0" smtClean="0"/>
              <a:t>Schedule:</a:t>
            </a:r>
          </a:p>
          <a:p>
            <a:pPr lvl="1"/>
            <a:r>
              <a:rPr lang="en-GB" sz="1200" dirty="0" smtClean="0"/>
              <a:t>Up-scaling small demonstrator: 	Now</a:t>
            </a:r>
          </a:p>
          <a:p>
            <a:pPr lvl="1"/>
            <a:r>
              <a:rPr lang="en-GB" sz="1200" dirty="0" smtClean="0"/>
              <a:t>First version of near final chip: 	Q3 2016</a:t>
            </a:r>
          </a:p>
          <a:p>
            <a:pPr lvl="1"/>
            <a:r>
              <a:rPr lang="en-GB" sz="1200" dirty="0" smtClean="0"/>
              <a:t>Final version: 			Q4 2016 </a:t>
            </a:r>
          </a:p>
          <a:p>
            <a:pPr lvl="1"/>
            <a:r>
              <a:rPr lang="en-GB" sz="1200" dirty="0" smtClean="0"/>
              <a:t>(plus some months for extensive verifications)</a:t>
            </a:r>
          </a:p>
          <a:p>
            <a:r>
              <a:rPr lang="en-GB" sz="1600" dirty="0" smtClean="0"/>
              <a:t>Core design team: ~10 and increasing</a:t>
            </a:r>
          </a:p>
          <a:p>
            <a:pPr lvl="1"/>
            <a:r>
              <a:rPr lang="en-GB" sz="1200" dirty="0" smtClean="0"/>
              <a:t>Weekly design meetings since the beginning of the year.</a:t>
            </a:r>
          </a:p>
          <a:p>
            <a:pPr lvl="1"/>
            <a:r>
              <a:rPr lang="en-GB" sz="1200" dirty="0" smtClean="0"/>
              <a:t>Regular 1-2 days getting together</a:t>
            </a:r>
          </a:p>
          <a:p>
            <a:pPr lvl="1"/>
            <a:r>
              <a:rPr lang="en-GB" sz="1200" dirty="0"/>
              <a:t>D</a:t>
            </a:r>
            <a:r>
              <a:rPr lang="en-GB" sz="1200" dirty="0" smtClean="0"/>
              <a:t>efined project structure and responsibilities</a:t>
            </a:r>
          </a:p>
          <a:p>
            <a:pPr lvl="1"/>
            <a:r>
              <a:rPr lang="en-GB" sz="1200" dirty="0" smtClean="0"/>
              <a:t>Groups: INFN, Bonn, LBNL, Marseilles, NIKHEF, CERN</a:t>
            </a:r>
            <a:endParaRPr lang="en-GB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5363E-F10D-4F5B-A5C2-45443C8F885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Screen Shot 2016-04-22 at 10.00.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24600" y="914400"/>
            <a:ext cx="2184238" cy="1752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427" y="4257675"/>
            <a:ext cx="3487057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0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RD53A project structure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5363E-F10D-4F5B-A5C2-45443C8F8853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091441"/>
            <a:ext cx="6659322" cy="560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0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RD53A status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5715000" cy="5638800"/>
          </a:xfrm>
        </p:spPr>
        <p:txBody>
          <a:bodyPr/>
          <a:lstStyle/>
          <a:p>
            <a:r>
              <a:rPr lang="en-GB" sz="1400" dirty="0" smtClean="0"/>
              <a:t>On-going: </a:t>
            </a:r>
          </a:p>
          <a:p>
            <a:pPr lvl="1"/>
            <a:r>
              <a:rPr lang="en-GB" sz="1200" dirty="0" smtClean="0"/>
              <a:t>Architecture simulations and optimization using Monte </a:t>
            </a:r>
            <a:r>
              <a:rPr lang="en-GB" sz="1200" dirty="0"/>
              <a:t>C</a:t>
            </a:r>
            <a:r>
              <a:rPr lang="en-GB" sz="1200" dirty="0" smtClean="0"/>
              <a:t>arlo hit data from experiments.</a:t>
            </a:r>
          </a:p>
          <a:p>
            <a:pPr lvl="1"/>
            <a:r>
              <a:rPr lang="en-GB" sz="1200" dirty="0" smtClean="0"/>
              <a:t>Global floor </a:t>
            </a:r>
            <a:r>
              <a:rPr lang="en-GB" sz="1200" dirty="0"/>
              <a:t>plan: </a:t>
            </a:r>
            <a:r>
              <a:rPr lang="en-GB" sz="1200" dirty="0" err="1" smtClean="0"/>
              <a:t>Upscaled</a:t>
            </a:r>
            <a:r>
              <a:rPr lang="en-GB" sz="1200" dirty="0" smtClean="0"/>
              <a:t> </a:t>
            </a:r>
            <a:r>
              <a:rPr lang="en-GB" sz="1200" dirty="0"/>
              <a:t>small </a:t>
            </a:r>
            <a:r>
              <a:rPr lang="en-GB" sz="1200" dirty="0" smtClean="0"/>
              <a:t>demonstrator</a:t>
            </a:r>
          </a:p>
          <a:p>
            <a:pPr lvl="1"/>
            <a:r>
              <a:rPr lang="en-GB" sz="1200" dirty="0" smtClean="0"/>
              <a:t>Shared repositories: IPs, FEs, RTL code, Simulation, full design</a:t>
            </a:r>
          </a:p>
          <a:p>
            <a:pPr lvl="1"/>
            <a:r>
              <a:rPr lang="en-GB" sz="1200" dirty="0"/>
              <a:t>O</a:t>
            </a:r>
            <a:r>
              <a:rPr lang="en-GB" sz="1200" dirty="0" smtClean="0"/>
              <a:t>ptimization of design flow &amp; tools for very large complex design</a:t>
            </a:r>
          </a:p>
          <a:p>
            <a:pPr lvl="1"/>
            <a:r>
              <a:rPr lang="en-GB" sz="1200" dirty="0" smtClean="0"/>
              <a:t>Integration of FEs (4) with biasing and required adaptions</a:t>
            </a:r>
          </a:p>
          <a:p>
            <a:pPr lvl="1"/>
            <a:r>
              <a:rPr lang="en-GB" sz="1200" dirty="0" smtClean="0"/>
              <a:t>Integration of monitoring: ADC, Temp sensor, voltages, currents, etc.</a:t>
            </a:r>
          </a:p>
          <a:p>
            <a:pPr lvl="1"/>
            <a:r>
              <a:rPr lang="en-GB" sz="1200" dirty="0" smtClean="0"/>
              <a:t>Integration of serial powering</a:t>
            </a:r>
          </a:p>
          <a:p>
            <a:pPr lvl="2"/>
            <a:r>
              <a:rPr lang="en-GB" sz="1050" dirty="0" smtClean="0"/>
              <a:t>Distributed power dissipation, power profiling, decoupling, system simulations</a:t>
            </a:r>
          </a:p>
          <a:p>
            <a:pPr lvl="1"/>
            <a:r>
              <a:rPr lang="en-GB" sz="1200" dirty="0" smtClean="0"/>
              <a:t>Integration of IO pad frame</a:t>
            </a:r>
          </a:p>
          <a:p>
            <a:pPr lvl="1"/>
            <a:r>
              <a:rPr lang="en-GB" sz="1200" dirty="0"/>
              <a:t>D</a:t>
            </a:r>
            <a:r>
              <a:rPr lang="en-GB" sz="1200" dirty="0" smtClean="0"/>
              <a:t>igital: RTL coding and technology mapping</a:t>
            </a:r>
          </a:p>
          <a:p>
            <a:pPr lvl="2"/>
            <a:r>
              <a:rPr lang="en-GB" sz="1100" dirty="0" smtClean="0"/>
              <a:t>Pixel array: Optimization (power, size, radiation tolerance)</a:t>
            </a:r>
          </a:p>
          <a:p>
            <a:pPr lvl="2"/>
            <a:r>
              <a:rPr lang="en-GB" sz="1100" dirty="0" smtClean="0"/>
              <a:t>EOC: Command decoder, chip configuration, readout data formatting, data compression</a:t>
            </a:r>
          </a:p>
          <a:p>
            <a:pPr lvl="2"/>
            <a:r>
              <a:rPr lang="en-GB" sz="1100" dirty="0" smtClean="0"/>
              <a:t>Synthesis and timing optimization/verification with radiation effects</a:t>
            </a:r>
          </a:p>
          <a:p>
            <a:pPr lvl="2"/>
            <a:r>
              <a:rPr lang="en-GB" sz="1100" dirty="0" smtClean="0"/>
              <a:t>Verification framework</a:t>
            </a:r>
          </a:p>
          <a:p>
            <a:r>
              <a:rPr lang="en-GB" sz="1400" dirty="0" smtClean="0"/>
              <a:t>To come:</a:t>
            </a:r>
          </a:p>
          <a:p>
            <a:pPr lvl="1"/>
            <a:r>
              <a:rPr lang="en-GB" sz="1100" dirty="0" smtClean="0"/>
              <a:t>SEU optimisation and verification</a:t>
            </a:r>
          </a:p>
          <a:p>
            <a:pPr lvl="1"/>
            <a:r>
              <a:rPr lang="en-GB" sz="1100" dirty="0" smtClean="0"/>
              <a:t>Final integration</a:t>
            </a:r>
          </a:p>
          <a:p>
            <a:pPr lvl="1"/>
            <a:r>
              <a:rPr lang="en-GB" sz="1100" dirty="0" smtClean="0"/>
              <a:t>Extensive Analog and digital verification</a:t>
            </a:r>
          </a:p>
          <a:p>
            <a:pPr lvl="1"/>
            <a:r>
              <a:rPr lang="en-GB" sz="1100" dirty="0" smtClean="0"/>
              <a:t>DRC verification</a:t>
            </a:r>
          </a:p>
          <a:p>
            <a:pPr lvl="1"/>
            <a:r>
              <a:rPr lang="en-GB" sz="1100" dirty="0"/>
              <a:t>S</a:t>
            </a:r>
            <a:r>
              <a:rPr lang="en-GB" sz="1100" dirty="0" smtClean="0"/>
              <a:t>ubmission</a:t>
            </a:r>
          </a:p>
          <a:p>
            <a:pPr lvl="1"/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5363E-F10D-4F5B-A5C2-45443C8F8853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Screen Shot 2016-04-22 at 09.00.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21003" y="3124200"/>
            <a:ext cx="2933653" cy="154032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Screen Shot 2016-04-22 at 08.49.3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07983" y="1266141"/>
            <a:ext cx="2959692" cy="15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r="13158"/>
          <a:stretch/>
        </p:blipFill>
        <p:spPr>
          <a:xfrm>
            <a:off x="3543300" y="5165924"/>
            <a:ext cx="2057400" cy="15201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2778" y="4902644"/>
            <a:ext cx="1575568" cy="11693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9165" y="4902644"/>
            <a:ext cx="2301099" cy="154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0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9148"/>
            <a:ext cx="8229600" cy="5638800"/>
          </a:xfrm>
        </p:spPr>
        <p:txBody>
          <a:bodyPr/>
          <a:lstStyle/>
          <a:p>
            <a:r>
              <a:rPr lang="en-GB" sz="2000" dirty="0" smtClean="0"/>
              <a:t>Many groups and people working on a focussed R&amp;D effort to implement very high rate pixel chip for extreme radiation</a:t>
            </a:r>
          </a:p>
          <a:p>
            <a:r>
              <a:rPr lang="en-GB" sz="2000" dirty="0"/>
              <a:t>L</a:t>
            </a:r>
            <a:r>
              <a:rPr lang="en-GB" sz="2000" dirty="0" smtClean="0"/>
              <a:t>arge number of circuits, building blocks and small pixel arrays have been successfully prototyped and tested in 65nm technology.</a:t>
            </a:r>
            <a:endParaRPr lang="en-GB" sz="1600" dirty="0" smtClean="0"/>
          </a:p>
          <a:p>
            <a:r>
              <a:rPr lang="en-GB" sz="2000" dirty="0"/>
              <a:t>I</a:t>
            </a:r>
            <a:r>
              <a:rPr lang="en-GB" sz="2000" dirty="0" smtClean="0"/>
              <a:t>mproved understanding of the initially “mysterious” radiation effects seen at extreme radiation levels above 100Mrad</a:t>
            </a:r>
            <a:endParaRPr lang="en-GB" sz="1200" dirty="0" smtClean="0"/>
          </a:p>
          <a:p>
            <a:pPr lvl="1"/>
            <a:r>
              <a:rPr lang="en-GB" sz="1600" dirty="0" smtClean="0"/>
              <a:t>Many circuits and devices radiation tested</a:t>
            </a:r>
          </a:p>
          <a:p>
            <a:pPr lvl="1"/>
            <a:r>
              <a:rPr lang="en-GB" sz="1600" dirty="0" smtClean="0"/>
              <a:t>500Mrad appears as realistic goal</a:t>
            </a:r>
          </a:p>
          <a:p>
            <a:pPr lvl="1"/>
            <a:r>
              <a:rPr lang="en-GB" sz="1600" dirty="0" smtClean="0"/>
              <a:t>Test of full pixel chip will determine if 1Grad is feasible when cold</a:t>
            </a:r>
          </a:p>
          <a:p>
            <a:r>
              <a:rPr lang="en-GB" sz="2000" dirty="0"/>
              <a:t>F</a:t>
            </a:r>
            <a:r>
              <a:rPr lang="en-GB" sz="2000" dirty="0" smtClean="0"/>
              <a:t>ocussed on submitting full scale demonstrator chip</a:t>
            </a:r>
          </a:p>
          <a:p>
            <a:pPr lvl="1"/>
            <a:r>
              <a:rPr lang="en-GB" sz="1600" dirty="0" smtClean="0"/>
              <a:t>Building blocks available and tested</a:t>
            </a:r>
          </a:p>
          <a:p>
            <a:pPr lvl="1"/>
            <a:r>
              <a:rPr lang="en-GB" sz="1600" dirty="0" smtClean="0"/>
              <a:t>Extensive experience gained with small pixel array prototypes</a:t>
            </a:r>
          </a:p>
          <a:p>
            <a:pPr lvl="1"/>
            <a:r>
              <a:rPr lang="en-GB" sz="1600" dirty="0" smtClean="0"/>
              <a:t>Defined design team with weekly meetings</a:t>
            </a:r>
          </a:p>
          <a:p>
            <a:pPr lvl="1"/>
            <a:r>
              <a:rPr lang="en-GB" sz="1600" dirty="0" smtClean="0"/>
              <a:t>Submission: ~End 2016</a:t>
            </a:r>
          </a:p>
          <a:p>
            <a:pPr lvl="1"/>
            <a:endParaRPr lang="en-GB" sz="1600" dirty="0" smtClean="0"/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5363E-F10D-4F5B-A5C2-45443C8F885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85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GB" dirty="0" smtClean="0"/>
              <a:t>Backup slides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5D9D406-5ED1-44E4-98EF-21840ABF5F0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2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More information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RD53 collaboration meetings</a:t>
            </a:r>
            <a:r>
              <a:rPr lang="en-GB" dirty="0"/>
              <a:t>: </a:t>
            </a:r>
            <a:r>
              <a:rPr lang="en-GB" dirty="0">
                <a:hlinkClick r:id="rId2"/>
              </a:rPr>
              <a:t>https://indico.cern.ch/category/5036</a:t>
            </a:r>
            <a:r>
              <a:rPr lang="en-GB" dirty="0" smtClean="0">
                <a:hlinkClick r:id="rId2"/>
              </a:rPr>
              <a:t>/</a:t>
            </a:r>
            <a:r>
              <a:rPr lang="en-GB" dirty="0" smtClean="0"/>
              <a:t> </a:t>
            </a:r>
          </a:p>
          <a:p>
            <a:r>
              <a:rPr lang="en-GB" dirty="0" smtClean="0"/>
              <a:t>ACES</a:t>
            </a:r>
            <a:r>
              <a:rPr lang="en-GB" dirty="0"/>
              <a:t>: </a:t>
            </a:r>
            <a:r>
              <a:rPr lang="en-GB" dirty="0">
                <a:hlinkClick r:id="rId3"/>
              </a:rPr>
              <a:t>https://</a:t>
            </a:r>
            <a:r>
              <a:rPr lang="en-GB" dirty="0" smtClean="0">
                <a:hlinkClick r:id="rId3"/>
              </a:rPr>
              <a:t>indico.cern.ch/event/468486</a:t>
            </a:r>
            <a:r>
              <a:rPr lang="en-GB" dirty="0" smtClean="0"/>
              <a:t> </a:t>
            </a:r>
          </a:p>
          <a:p>
            <a:pPr lvl="1"/>
            <a:r>
              <a:rPr lang="en-GB" dirty="0" smtClean="0"/>
              <a:t>RD53 + ATLAS and CMS phase 2 pixel upgrades</a:t>
            </a:r>
          </a:p>
          <a:p>
            <a:r>
              <a:rPr lang="en-GB" dirty="0"/>
              <a:t>Radiation seminar: </a:t>
            </a:r>
            <a:r>
              <a:rPr lang="en-GB" dirty="0">
                <a:hlinkClick r:id="rId4"/>
              </a:rPr>
              <a:t>https://indico.cern.ch/event/442426</a:t>
            </a:r>
            <a:r>
              <a:rPr lang="en-GB" dirty="0" smtClean="0">
                <a:hlinkClick r:id="rId4"/>
              </a:rPr>
              <a:t>/</a:t>
            </a:r>
            <a:r>
              <a:rPr lang="en-GB" dirty="0" smtClean="0"/>
              <a:t> </a:t>
            </a:r>
          </a:p>
          <a:p>
            <a:r>
              <a:rPr lang="en-GB" dirty="0" smtClean="0"/>
              <a:t>Conferences/workshops</a:t>
            </a:r>
          </a:p>
          <a:p>
            <a:r>
              <a:rPr lang="en-GB" dirty="0" smtClean="0"/>
              <a:t>Coming conferences/workshops</a:t>
            </a:r>
          </a:p>
          <a:p>
            <a:pPr lvl="1"/>
            <a:r>
              <a:rPr lang="en-GB" dirty="0" smtClean="0"/>
              <a:t>Pixel, Vertex, TWEPP, IWORD, FE workshop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5363E-F10D-4F5B-A5C2-45443C8F885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14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Reminder RD53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 smtClean="0"/>
              <a:t>Focussed R&amp;D program to develop pixel chips for ATLAS/CMS phase 2 upgrades and LCD vertex</a:t>
            </a:r>
          </a:p>
          <a:p>
            <a:r>
              <a:rPr lang="en-GB" sz="2000" dirty="0" smtClean="0"/>
              <a:t>Extremely challenging requirements for HL-LHC:</a:t>
            </a:r>
          </a:p>
          <a:p>
            <a:pPr lvl="1"/>
            <a:r>
              <a:rPr lang="en-GB" sz="1400" dirty="0" smtClean="0"/>
              <a:t>Small pixels: 	50x50um</a:t>
            </a:r>
            <a:r>
              <a:rPr lang="en-GB" sz="1400" baseline="30000" dirty="0" smtClean="0"/>
              <a:t>2</a:t>
            </a:r>
            <a:r>
              <a:rPr lang="en-GB" sz="1400" dirty="0" smtClean="0"/>
              <a:t> (25x100um</a:t>
            </a:r>
            <a:r>
              <a:rPr lang="en-GB" sz="1400" baseline="30000" dirty="0" smtClean="0"/>
              <a:t>2</a:t>
            </a:r>
            <a:r>
              <a:rPr lang="en-GB" sz="1400" dirty="0" smtClean="0"/>
              <a:t>) and larger pixels</a:t>
            </a:r>
          </a:p>
          <a:p>
            <a:pPr lvl="1"/>
            <a:r>
              <a:rPr lang="en-GB" sz="1400" dirty="0" smtClean="0"/>
              <a:t>Large chips:	~2cm x 2cm ( ~1 billion transistors)</a:t>
            </a:r>
          </a:p>
          <a:p>
            <a:pPr lvl="1"/>
            <a:r>
              <a:rPr lang="en-GB" sz="1400" dirty="0" smtClean="0"/>
              <a:t>Hit rates:	</a:t>
            </a:r>
            <a:r>
              <a:rPr lang="en-GB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GB" sz="1400" dirty="0" smtClean="0"/>
              <a:t> GHz/cm</a:t>
            </a:r>
            <a:r>
              <a:rPr lang="en-GB" sz="1400" baseline="30000" dirty="0" smtClean="0"/>
              <a:t>2</a:t>
            </a:r>
            <a:endParaRPr lang="en-GB" sz="1100" dirty="0" smtClean="0"/>
          </a:p>
          <a:p>
            <a:pPr lvl="1"/>
            <a:r>
              <a:rPr lang="en-GB" sz="1400" dirty="0" smtClean="0"/>
              <a:t>Radiation:	1Grad, 2 10</a:t>
            </a:r>
            <a:r>
              <a:rPr lang="en-GB" sz="1400" baseline="30000" dirty="0" smtClean="0"/>
              <a:t>16</a:t>
            </a:r>
            <a:r>
              <a:rPr lang="en-GB" sz="1400" dirty="0" smtClean="0"/>
              <a:t> </a:t>
            </a:r>
            <a:r>
              <a:rPr lang="en-GB" sz="1400" dirty="0" err="1" smtClean="0"/>
              <a:t>neu</a:t>
            </a:r>
            <a:r>
              <a:rPr lang="en-GB" sz="1400" dirty="0" smtClean="0"/>
              <a:t>/cm</a:t>
            </a:r>
            <a:r>
              <a:rPr lang="en-GB" sz="1400" baseline="30000" dirty="0" smtClean="0"/>
              <a:t>2</a:t>
            </a:r>
            <a:r>
              <a:rPr lang="en-GB" sz="1400" dirty="0" smtClean="0"/>
              <a:t> over 10 years (unprecedented)</a:t>
            </a:r>
          </a:p>
          <a:p>
            <a:pPr lvl="1"/>
            <a:r>
              <a:rPr lang="en-GB" sz="1400" dirty="0" smtClean="0"/>
              <a:t>Trigger: 	1MHz, 10us (~100x buffering and readout)</a:t>
            </a:r>
          </a:p>
          <a:p>
            <a:pPr lvl="1"/>
            <a:r>
              <a:rPr lang="en-GB" sz="1400" dirty="0" smtClean="0"/>
              <a:t>Low power - Low mass systems</a:t>
            </a:r>
          </a:p>
          <a:p>
            <a:r>
              <a:rPr lang="en-GB" sz="2000" dirty="0" smtClean="0"/>
              <a:t>Baseline technology: 65nm CMOS</a:t>
            </a:r>
          </a:p>
          <a:p>
            <a:r>
              <a:rPr lang="en-GB" sz="2000" dirty="0" smtClean="0"/>
              <a:t>Full scale demonstrator pixel chip in 2016.</a:t>
            </a:r>
          </a:p>
          <a:p>
            <a:r>
              <a:rPr lang="en-GB" sz="2000" dirty="0" smtClean="0"/>
              <a:t>19 collaborating institutes and many Guests</a:t>
            </a:r>
          </a:p>
          <a:p>
            <a:pPr lvl="1"/>
            <a:r>
              <a:rPr lang="it-IT" sz="1400" dirty="0"/>
              <a:t>Bari, Bergamo-Pavia, </a:t>
            </a:r>
            <a:r>
              <a:rPr lang="en-US" sz="1400" dirty="0"/>
              <a:t>Bonn, CERN, CPPM, </a:t>
            </a:r>
            <a:r>
              <a:rPr lang="it-IT" sz="1400" dirty="0"/>
              <a:t>Fermilab, </a:t>
            </a:r>
            <a:r>
              <a:rPr lang="en-US" sz="1400" dirty="0"/>
              <a:t>LBNL, LPNHE Paris, Milano, NIKHEF, New Mexico, </a:t>
            </a:r>
            <a:r>
              <a:rPr lang="it-IT" sz="1400" dirty="0"/>
              <a:t>Padova, Perugia, Pisa, Prague IP/FNSPE-CTU</a:t>
            </a:r>
            <a:r>
              <a:rPr lang="it-IT" sz="1400" dirty="0" smtClean="0"/>
              <a:t>, </a:t>
            </a:r>
            <a:r>
              <a:rPr lang="it-IT" sz="1400" dirty="0"/>
              <a:t>RAL, Seville, Torino, </a:t>
            </a:r>
            <a:br>
              <a:rPr lang="it-IT" sz="1400" dirty="0"/>
            </a:br>
            <a:r>
              <a:rPr lang="en-US" sz="1400" dirty="0"/>
              <a:t>UC Santa Cruz</a:t>
            </a:r>
            <a:r>
              <a:rPr lang="en-US" sz="1400" dirty="0" smtClean="0"/>
              <a:t>. (PSI has withdrawn as very busy with phase 1 pixel upgrade)</a:t>
            </a:r>
            <a:endParaRPr lang="en-GB" sz="1000" dirty="0"/>
          </a:p>
          <a:p>
            <a:pPr lvl="1"/>
            <a:r>
              <a:rPr lang="en-GB" sz="1400" dirty="0" smtClean="0"/>
              <a:t>150 on </a:t>
            </a:r>
            <a:r>
              <a:rPr lang="en-GB" sz="1400" dirty="0"/>
              <a:t>collaboration Email </a:t>
            </a:r>
            <a:r>
              <a:rPr lang="en-GB" sz="1400" dirty="0" smtClean="0"/>
              <a:t>list, </a:t>
            </a:r>
            <a:br>
              <a:rPr lang="en-GB" sz="1400" dirty="0" smtClean="0"/>
            </a:br>
            <a:r>
              <a:rPr lang="en-GB" sz="1400" dirty="0" smtClean="0"/>
              <a:t>80 on RD53 NDA list (65nm TSMC technology access), </a:t>
            </a:r>
            <a:br>
              <a:rPr lang="en-GB" sz="1400" dirty="0" smtClean="0"/>
            </a:br>
            <a:r>
              <a:rPr lang="en-GB" sz="1400" dirty="0" smtClean="0"/>
              <a:t>77 </a:t>
            </a:r>
            <a:r>
              <a:rPr lang="en-GB" sz="1400" dirty="0"/>
              <a:t>on RD53 guests </a:t>
            </a:r>
            <a:r>
              <a:rPr lang="en-GB" sz="1400" dirty="0" smtClean="0"/>
              <a:t>list (ATLAS/CMS people involved in phase 2 pixel but not on chip design) </a:t>
            </a:r>
            <a:br>
              <a:rPr lang="en-GB" sz="1400" dirty="0" smtClean="0"/>
            </a:br>
            <a:r>
              <a:rPr lang="en-GB" sz="1400" dirty="0" smtClean="0"/>
              <a:t>55 on serial power list (ATLAS/CMS people interested/working on serial powering)</a:t>
            </a:r>
            <a:endParaRPr lang="en-GB" sz="1400" dirty="0"/>
          </a:p>
          <a:p>
            <a:endParaRPr lang="en-GB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5363E-F10D-4F5B-A5C2-45443C8F885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0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Top level WG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5791200" cy="5638800"/>
          </a:xfrm>
        </p:spPr>
        <p:txBody>
          <a:bodyPr/>
          <a:lstStyle/>
          <a:p>
            <a:r>
              <a:rPr lang="en-GB" sz="1800" dirty="0"/>
              <a:t>A</a:t>
            </a:r>
            <a:r>
              <a:rPr lang="en-GB" sz="1800" dirty="0" smtClean="0"/>
              <a:t>rchitecture and floor-plan for large pixel chip</a:t>
            </a:r>
          </a:p>
          <a:p>
            <a:pPr lvl="1"/>
            <a:r>
              <a:rPr lang="en-GB" sz="1600" dirty="0" smtClean="0"/>
              <a:t>Digital sea with </a:t>
            </a:r>
            <a:r>
              <a:rPr lang="en-GB" sz="1600" dirty="0" err="1" smtClean="0"/>
              <a:t>analog</a:t>
            </a:r>
            <a:r>
              <a:rPr lang="en-GB" sz="1600" dirty="0" smtClean="0"/>
              <a:t> islands </a:t>
            </a:r>
            <a:r>
              <a:rPr lang="en-GB" sz="1600" dirty="0" err="1" smtClean="0"/>
              <a:t>floorplan</a:t>
            </a:r>
            <a:endParaRPr lang="en-GB" sz="1600" dirty="0"/>
          </a:p>
          <a:p>
            <a:pPr lvl="2"/>
            <a:r>
              <a:rPr lang="en-GB" sz="1200" dirty="0" smtClean="0"/>
              <a:t>Distribution of power and global signals</a:t>
            </a:r>
          </a:p>
          <a:p>
            <a:pPr lvl="2"/>
            <a:r>
              <a:rPr lang="en-GB" sz="1200" dirty="0" err="1" smtClean="0"/>
              <a:t>Analog</a:t>
            </a:r>
            <a:r>
              <a:rPr lang="en-GB" sz="1200" dirty="0" smtClean="0"/>
              <a:t> – Digital isolation</a:t>
            </a:r>
          </a:p>
          <a:p>
            <a:pPr lvl="1"/>
            <a:r>
              <a:rPr lang="en-GB" sz="1600" dirty="0" smtClean="0"/>
              <a:t>Digital “on-top” design flow</a:t>
            </a:r>
          </a:p>
          <a:p>
            <a:pPr lvl="1"/>
            <a:r>
              <a:rPr lang="en-GB" sz="1600" dirty="0" smtClean="0"/>
              <a:t>Pixels – Pixel regions – Pixel cores – End of column</a:t>
            </a:r>
          </a:p>
          <a:p>
            <a:pPr lvl="1"/>
            <a:r>
              <a:rPr lang="en-GB" sz="1600" dirty="0" smtClean="0"/>
              <a:t>Implementation of small 64x64 pixel demonstrator</a:t>
            </a:r>
            <a:br>
              <a:rPr lang="en-GB" sz="1600" dirty="0" smtClean="0"/>
            </a:br>
            <a:r>
              <a:rPr lang="en-GB" sz="1600" dirty="0" smtClean="0"/>
              <a:t>in 65nm (submission end of this month)</a:t>
            </a:r>
          </a:p>
          <a:p>
            <a:pPr lvl="2"/>
            <a:r>
              <a:rPr lang="en-GB" sz="1200" dirty="0" smtClean="0"/>
              <a:t>Re-optimized “FEI4” for small pixels, higher hit and trigger rates.</a:t>
            </a:r>
          </a:p>
          <a:p>
            <a:r>
              <a:rPr lang="en-GB" sz="1800" dirty="0" smtClean="0"/>
              <a:t>Plans</a:t>
            </a:r>
          </a:p>
          <a:p>
            <a:pPr lvl="1"/>
            <a:r>
              <a:rPr lang="en-GB" sz="1400" dirty="0" smtClean="0"/>
              <a:t>Refinement of pixel chip (digital) architecture</a:t>
            </a:r>
          </a:p>
          <a:p>
            <a:pPr lvl="2"/>
            <a:r>
              <a:rPr lang="en-GB" sz="1100" dirty="0" smtClean="0"/>
              <a:t>Using simulation framework</a:t>
            </a:r>
          </a:p>
          <a:p>
            <a:pPr lvl="1"/>
            <a:r>
              <a:rPr lang="en-GB" sz="1400" dirty="0"/>
              <a:t>I</a:t>
            </a:r>
            <a:r>
              <a:rPr lang="en-GB" sz="1400" dirty="0" smtClean="0"/>
              <a:t>ntegration of full pixel chip demonstrator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5363E-F10D-4F5B-A5C2-45443C8F8853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351" y="1066799"/>
            <a:ext cx="3128288" cy="309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267200"/>
            <a:ext cx="3659707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876801"/>
            <a:ext cx="2057400" cy="1763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4876800"/>
            <a:ext cx="1620299" cy="1729692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2209800" y="4572000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RD53A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04072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09600"/>
          </a:xfrm>
        </p:spPr>
        <p:txBody>
          <a:bodyPr/>
          <a:lstStyle/>
          <a:p>
            <a:r>
              <a:rPr lang="en-US" dirty="0" smtClean="0"/>
              <a:t>Phase 2 pixel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5867400" cy="5867400"/>
          </a:xfrm>
        </p:spPr>
        <p:txBody>
          <a:bodyPr/>
          <a:lstStyle/>
          <a:p>
            <a:r>
              <a:rPr lang="en-US" sz="1600" dirty="0" smtClean="0"/>
              <a:t>ATLAS and CMS phase 2 pixel upgrades very challenging</a:t>
            </a:r>
          </a:p>
          <a:p>
            <a:pPr lvl="1"/>
            <a:r>
              <a:rPr lang="en-US" sz="1400" dirty="0" smtClean="0"/>
              <a:t>Very high particle rates: 500MHz/cm</a:t>
            </a:r>
            <a:r>
              <a:rPr lang="en-US" sz="1400" baseline="30000" dirty="0" smtClean="0"/>
              <a:t>2</a:t>
            </a:r>
            <a:r>
              <a:rPr lang="en-US" sz="1400" dirty="0" smtClean="0"/>
              <a:t> </a:t>
            </a:r>
          </a:p>
          <a:p>
            <a:pPr lvl="2"/>
            <a:r>
              <a:rPr lang="en-US" sz="1100" dirty="0"/>
              <a:t>H</a:t>
            </a:r>
            <a:r>
              <a:rPr lang="en-US" sz="1100" dirty="0" smtClean="0"/>
              <a:t>it rates: 2-3 GHz/cm</a:t>
            </a:r>
            <a:r>
              <a:rPr lang="en-US" sz="1100" baseline="30000" dirty="0" smtClean="0"/>
              <a:t>2</a:t>
            </a:r>
            <a:r>
              <a:rPr lang="en-US" sz="1100" dirty="0" smtClean="0"/>
              <a:t> (factor 16 higher than current pixel detectors)</a:t>
            </a:r>
            <a:endParaRPr lang="en-US" sz="1400" dirty="0" smtClean="0"/>
          </a:p>
          <a:p>
            <a:pPr lvl="1"/>
            <a:r>
              <a:rPr lang="en-US" sz="1400" dirty="0" smtClean="0"/>
              <a:t>Smaller pixels: ¼ - ½ (25 – 50 um x 100um)</a:t>
            </a:r>
          </a:p>
          <a:p>
            <a:pPr lvl="2"/>
            <a:r>
              <a:rPr lang="en-US" sz="1100" dirty="0" smtClean="0"/>
              <a:t>Increased resolution</a:t>
            </a:r>
          </a:p>
          <a:p>
            <a:pPr lvl="2"/>
            <a:r>
              <a:rPr lang="en-US" sz="1100" dirty="0" smtClean="0"/>
              <a:t>Improved two track separation </a:t>
            </a:r>
            <a:r>
              <a:rPr lang="en-US" sz="1100" dirty="0"/>
              <a:t>(</a:t>
            </a:r>
            <a:r>
              <a:rPr lang="en-US" sz="1100" dirty="0" smtClean="0"/>
              <a:t>jets)</a:t>
            </a:r>
          </a:p>
          <a:p>
            <a:pPr lvl="1"/>
            <a:r>
              <a:rPr lang="en-US" sz="1400" dirty="0" smtClean="0"/>
              <a:t>Participation in first/second level trigger ?</a:t>
            </a:r>
          </a:p>
          <a:p>
            <a:pPr lvl="2">
              <a:buFont typeface="+mj-lt"/>
              <a:buAutoNum type="alphaUcPeriod"/>
            </a:pPr>
            <a:r>
              <a:rPr lang="en-US" sz="1100" dirty="0" smtClean="0"/>
              <a:t>40MHz extracted clusters (outer layers) ?</a:t>
            </a:r>
          </a:p>
          <a:p>
            <a:pPr lvl="2">
              <a:buFont typeface="+mj-lt"/>
              <a:buAutoNum type="alphaUcPeriod"/>
            </a:pPr>
            <a:r>
              <a:rPr lang="en-US" sz="1100" dirty="0" smtClean="0"/>
              <a:t>Region of interest readout for second level trigger ?</a:t>
            </a:r>
          </a:p>
          <a:p>
            <a:pPr lvl="1"/>
            <a:r>
              <a:rPr lang="en-US" sz="1400" dirty="0"/>
              <a:t>Increased </a:t>
            </a:r>
            <a:r>
              <a:rPr lang="en-US" sz="1400" dirty="0" smtClean="0"/>
              <a:t>readout </a:t>
            </a:r>
            <a:r>
              <a:rPr lang="en-US" sz="1400" dirty="0"/>
              <a:t>rates: 100kHz -&gt; 1MHz </a:t>
            </a:r>
            <a:endParaRPr lang="en-US" sz="1400" dirty="0" smtClean="0"/>
          </a:p>
          <a:p>
            <a:pPr lvl="1"/>
            <a:r>
              <a:rPr lang="en-US" sz="1400" dirty="0" smtClean="0"/>
              <a:t>Low mass -&gt; Low power</a:t>
            </a:r>
          </a:p>
          <a:p>
            <a:pPr marL="457200" lvl="1" indent="0">
              <a:buNone/>
            </a:pPr>
            <a:r>
              <a:rPr lang="en-US" sz="1400" dirty="0" smtClean="0"/>
              <a:t>Very similar requirements (and unc</a:t>
            </a:r>
            <a:r>
              <a:rPr lang="en-US" sz="1200" dirty="0" smtClean="0"/>
              <a:t>ertainties) for ATLAS &amp; CMS</a:t>
            </a:r>
            <a:endParaRPr lang="en-US" sz="1600" dirty="0" smtClean="0"/>
          </a:p>
          <a:p>
            <a:r>
              <a:rPr lang="en-US" sz="1600" dirty="0" smtClean="0"/>
              <a:t>Unprecedented hostile radiation: 1Grad, 2 10</a:t>
            </a:r>
            <a:r>
              <a:rPr lang="en-US" sz="1600" baseline="30000" dirty="0" smtClean="0"/>
              <a:t>16</a:t>
            </a:r>
            <a:r>
              <a:rPr lang="en-US" sz="1600" dirty="0" smtClean="0"/>
              <a:t> </a:t>
            </a:r>
            <a:r>
              <a:rPr lang="en-US" sz="1600" dirty="0" err="1" smtClean="0"/>
              <a:t>Neu</a:t>
            </a:r>
            <a:r>
              <a:rPr lang="en-US" sz="1600" dirty="0" smtClean="0"/>
              <a:t>/cm</a:t>
            </a:r>
            <a:r>
              <a:rPr lang="en-US" sz="1600" baseline="30000" dirty="0" smtClean="0"/>
              <a:t>2</a:t>
            </a:r>
            <a:r>
              <a:rPr lang="en-US" sz="1600" dirty="0" smtClean="0"/>
              <a:t> </a:t>
            </a:r>
          </a:p>
          <a:p>
            <a:pPr lvl="1"/>
            <a:r>
              <a:rPr lang="en-US" sz="1400" dirty="0" smtClean="0"/>
              <a:t>Hybrid pixel detector with separate readout chip and sensor.</a:t>
            </a:r>
          </a:p>
          <a:p>
            <a:pPr lvl="1"/>
            <a:r>
              <a:rPr lang="en-US" sz="1400" dirty="0" smtClean="0"/>
              <a:t>Phase2 pixel will get in 1 year what we now get in 10 years</a:t>
            </a:r>
          </a:p>
          <a:p>
            <a:r>
              <a:rPr lang="en-US" sz="1600" dirty="0" smtClean="0"/>
              <a:t>Pixel sensor(s) not yet determined</a:t>
            </a:r>
          </a:p>
          <a:p>
            <a:pPr lvl="1"/>
            <a:r>
              <a:rPr lang="en-US" sz="1200" dirty="0" smtClean="0"/>
              <a:t>Planar, 3D, Diamond, HV CMOS,  , ,</a:t>
            </a:r>
          </a:p>
          <a:p>
            <a:pPr lvl="1"/>
            <a:r>
              <a:rPr lang="en-US" sz="1400" dirty="0" smtClean="0"/>
              <a:t>Possibility of using different sensors in different layers</a:t>
            </a:r>
          </a:p>
          <a:p>
            <a:pPr lvl="1"/>
            <a:r>
              <a:rPr lang="en-US" sz="1400" dirty="0" smtClean="0"/>
              <a:t>Final sensor decision may come relatively late.</a:t>
            </a:r>
          </a:p>
          <a:p>
            <a:r>
              <a:rPr lang="en-US" sz="1600" dirty="0" smtClean="0"/>
              <a:t>Very complex, high rate and radiation hard pixel readout chips required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5363E-F10D-4F5B-A5C2-45443C8F8853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608" y="2819400"/>
            <a:ext cx="2175044" cy="1466850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608" y="4377267"/>
            <a:ext cx="1828800" cy="841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608" y="955206"/>
            <a:ext cx="2491466" cy="17879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608" y="5334000"/>
            <a:ext cx="2091592" cy="9440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14682" y="6236092"/>
            <a:ext cx="146706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 smtClean="0"/>
              <a:t>ATLAS HVCMOS program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242596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874" y="3464720"/>
            <a:ext cx="5678944" cy="2524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/>
          <a:lstStyle/>
          <a:p>
            <a:r>
              <a:rPr lang="en-GB" dirty="0" smtClean="0"/>
              <a:t>Radiation effects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5363E-F10D-4F5B-A5C2-45443C8F8853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36" y="1103164"/>
            <a:ext cx="2178321" cy="1622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3"/>
          <p:cNvSpPr txBox="1">
            <a:spLocks noChangeArrowheads="1"/>
          </p:cNvSpPr>
          <p:nvPr/>
        </p:nvSpPr>
        <p:spPr bwMode="auto">
          <a:xfrm>
            <a:off x="3834842" y="2264391"/>
            <a:ext cx="29464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9pPr>
          </a:lstStyle>
          <a:p>
            <a:pPr algn="ctr" eaLnBrk="0" hangingPunct="0">
              <a:spcBef>
                <a:spcPct val="50000"/>
              </a:spcBef>
              <a:buClrTx/>
              <a:buFontTx/>
              <a:buNone/>
              <a:defRPr/>
            </a:pPr>
            <a:r>
              <a:rPr lang="en-US" sz="1800" dirty="0" smtClean="0">
                <a:solidFill>
                  <a:srgbClr val="FF3300"/>
                </a:solidFill>
                <a:cs typeface="+mn-cs"/>
              </a:rPr>
              <a:t>Charge buildup in gate oxide</a:t>
            </a:r>
            <a:r>
              <a:rPr lang="en-US" sz="1800" dirty="0">
                <a:solidFill>
                  <a:srgbClr val="FF3300"/>
                </a:solidFill>
                <a:cs typeface="+mn-cs"/>
              </a:rPr>
              <a:t> </a:t>
            </a:r>
            <a:r>
              <a:rPr lang="en-US" sz="1800" dirty="0" smtClean="0">
                <a:solidFill>
                  <a:srgbClr val="FF3300"/>
                </a:solidFill>
                <a:cs typeface="+mn-cs"/>
              </a:rPr>
              <a:t>and interface states  affects </a:t>
            </a:r>
            <a:r>
              <a:rPr lang="en-US" sz="1800" dirty="0" err="1" smtClean="0">
                <a:solidFill>
                  <a:srgbClr val="FF3300"/>
                </a:solidFill>
                <a:cs typeface="+mn-cs"/>
              </a:rPr>
              <a:t>Vt</a:t>
            </a:r>
            <a:endParaRPr lang="en-US" sz="1800" dirty="0">
              <a:solidFill>
                <a:srgbClr val="FF3300"/>
              </a:solidFill>
              <a:cs typeface="+mn-cs"/>
            </a:endParaRPr>
          </a:p>
        </p:txBody>
      </p:sp>
      <p:sp>
        <p:nvSpPr>
          <p:cNvPr id="7" name="Text Box 24"/>
          <p:cNvSpPr txBox="1">
            <a:spLocks noChangeArrowheads="1"/>
          </p:cNvSpPr>
          <p:nvPr/>
        </p:nvSpPr>
        <p:spPr bwMode="auto">
          <a:xfrm>
            <a:off x="-26987" y="2726056"/>
            <a:ext cx="3989387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9pPr>
          </a:lstStyle>
          <a:p>
            <a:pPr algn="ctr" eaLnBrk="0" hangingPunct="0">
              <a:spcBef>
                <a:spcPct val="50000"/>
              </a:spcBef>
              <a:buClrTx/>
              <a:buFontTx/>
              <a:buNone/>
              <a:defRPr/>
            </a:pPr>
            <a:r>
              <a:rPr lang="en-US" dirty="0">
                <a:solidFill>
                  <a:srgbClr val="000066"/>
                </a:solidFill>
                <a:cs typeface="+mn-cs"/>
              </a:rPr>
              <a:t>Thick Shallow Trench Isolation Oxide (~ 300 nm); radiation-induced charge-buildup may turn on </a:t>
            </a:r>
            <a:r>
              <a:rPr lang="en-US" dirty="0" smtClean="0">
                <a:solidFill>
                  <a:srgbClr val="FF3300"/>
                </a:solidFill>
                <a:cs typeface="+mn-cs"/>
              </a:rPr>
              <a:t>lateral </a:t>
            </a:r>
            <a:r>
              <a:rPr lang="en-US" dirty="0">
                <a:solidFill>
                  <a:srgbClr val="FF3300"/>
                </a:solidFill>
                <a:cs typeface="+mn-cs"/>
              </a:rPr>
              <a:t>parasitic </a:t>
            </a:r>
            <a:r>
              <a:rPr lang="en-US" dirty="0" smtClean="0">
                <a:solidFill>
                  <a:srgbClr val="FF3300"/>
                </a:solidFill>
                <a:cs typeface="+mn-cs"/>
              </a:rPr>
              <a:t>transistors and affect electric field in the channel)</a:t>
            </a:r>
            <a:endParaRPr lang="en-US" dirty="0">
              <a:solidFill>
                <a:srgbClr val="FF3300"/>
              </a:solidFill>
              <a:cs typeface="+mn-cs"/>
            </a:endParaRPr>
          </a:p>
        </p:txBody>
      </p:sp>
      <p:sp>
        <p:nvSpPr>
          <p:cNvPr id="8" name="Text Box 129"/>
          <p:cNvSpPr txBox="1">
            <a:spLocks noChangeArrowheads="1"/>
          </p:cNvSpPr>
          <p:nvPr/>
        </p:nvSpPr>
        <p:spPr bwMode="auto">
          <a:xfrm>
            <a:off x="75584" y="4098840"/>
            <a:ext cx="1814513" cy="22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9pPr>
          </a:lstStyle>
          <a:p>
            <a:pPr algn="ctr" eaLnBrk="0" hangingPunct="0">
              <a:spcBef>
                <a:spcPct val="50000"/>
              </a:spcBef>
              <a:buClrTx/>
              <a:buFontTx/>
              <a:buNone/>
              <a:defRPr/>
            </a:pPr>
            <a:r>
              <a:rPr lang="en-US" sz="1800" dirty="0">
                <a:solidFill>
                  <a:srgbClr val="FF3300"/>
                </a:solidFill>
                <a:cs typeface="+mn-cs"/>
              </a:rPr>
              <a:t>Doping profile along STI</a:t>
            </a:r>
            <a:r>
              <a:rPr lang="en-US" sz="1800" dirty="0">
                <a:solidFill>
                  <a:srgbClr val="000066"/>
                </a:solidFill>
                <a:cs typeface="+mn-cs"/>
              </a:rPr>
              <a:t> sidewall is critical; doping increases with CMOS scaling, decreases in I/O devices</a:t>
            </a:r>
          </a:p>
        </p:txBody>
      </p:sp>
      <p:sp>
        <p:nvSpPr>
          <p:cNvPr id="10" name="Text Box 131"/>
          <p:cNvSpPr txBox="1">
            <a:spLocks noChangeArrowheads="1"/>
          </p:cNvSpPr>
          <p:nvPr/>
        </p:nvSpPr>
        <p:spPr bwMode="auto">
          <a:xfrm>
            <a:off x="2052874" y="5989638"/>
            <a:ext cx="651033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9pPr>
          </a:lstStyle>
          <a:p>
            <a:pPr algn="ctr" eaLnBrk="0" hangingPunct="0">
              <a:spcBef>
                <a:spcPct val="50000"/>
              </a:spcBef>
              <a:buClrTx/>
              <a:buFontTx/>
              <a:buNone/>
              <a:defRPr/>
            </a:pPr>
            <a:r>
              <a:rPr lang="en-US" sz="1800" dirty="0">
                <a:solidFill>
                  <a:srgbClr val="000066"/>
                </a:solidFill>
                <a:cs typeface="+mn-cs"/>
              </a:rPr>
              <a:t>Increasing sidewall doping makes a device less sensitive to radiation (more difficult to form parasitic leakage paths) 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863803"/>
            <a:ext cx="2094363" cy="2061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2" name="Line 54"/>
          <p:cNvSpPr>
            <a:spLocks noChangeShapeType="1"/>
          </p:cNvSpPr>
          <p:nvPr/>
        </p:nvSpPr>
        <p:spPr bwMode="auto">
          <a:xfrm flipH="1">
            <a:off x="4479922" y="2971244"/>
            <a:ext cx="84137" cy="129595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9pPr>
          </a:lstStyle>
          <a:p>
            <a:pPr>
              <a:defRPr/>
            </a:pPr>
            <a:endParaRPr lang="it-IT">
              <a:cs typeface="+mn-cs"/>
            </a:endParaRPr>
          </a:p>
        </p:txBody>
      </p:sp>
      <p:sp>
        <p:nvSpPr>
          <p:cNvPr id="13" name="Text Box 23"/>
          <p:cNvSpPr txBox="1">
            <a:spLocks noChangeArrowheads="1"/>
          </p:cNvSpPr>
          <p:nvPr/>
        </p:nvSpPr>
        <p:spPr bwMode="auto">
          <a:xfrm>
            <a:off x="6324600" y="1058750"/>
            <a:ext cx="29464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9pPr>
          </a:lstStyle>
          <a:p>
            <a:pPr algn="ctr" eaLnBrk="0" hangingPunct="0">
              <a:spcBef>
                <a:spcPct val="50000"/>
              </a:spcBef>
              <a:buClrTx/>
              <a:buFontTx/>
              <a:buNone/>
              <a:defRPr/>
            </a:pPr>
            <a:r>
              <a:rPr lang="en-US" sz="1800" dirty="0" smtClean="0">
                <a:solidFill>
                  <a:srgbClr val="FF3300"/>
                </a:solidFill>
                <a:cs typeface="+mn-cs"/>
              </a:rPr>
              <a:t>Spacer dielectrics may be radiation-sensitive</a:t>
            </a:r>
            <a:endParaRPr lang="en-US" sz="1800" dirty="0">
              <a:solidFill>
                <a:srgbClr val="FF3300"/>
              </a:solidFill>
              <a:cs typeface="+mn-cs"/>
            </a:endParaRPr>
          </a:p>
        </p:txBody>
      </p:sp>
      <p:sp>
        <p:nvSpPr>
          <p:cNvPr id="14" name="Line 54"/>
          <p:cNvSpPr>
            <a:spLocks noChangeShapeType="1"/>
          </p:cNvSpPr>
          <p:nvPr/>
        </p:nvSpPr>
        <p:spPr bwMode="auto">
          <a:xfrm flipH="1">
            <a:off x="7467600" y="1712120"/>
            <a:ext cx="2381" cy="7469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9pPr>
          </a:lstStyle>
          <a:p>
            <a:pPr>
              <a:defRPr/>
            </a:pPr>
            <a:endParaRPr lang="it-IT">
              <a:cs typeface="+mn-cs"/>
            </a:endParaRPr>
          </a:p>
        </p:txBody>
      </p:sp>
      <p:sp>
        <p:nvSpPr>
          <p:cNvPr id="15" name="Line 121"/>
          <p:cNvSpPr>
            <a:spLocks noChangeShapeType="1"/>
          </p:cNvSpPr>
          <p:nvPr/>
        </p:nvSpPr>
        <p:spPr bwMode="auto">
          <a:xfrm>
            <a:off x="2089944" y="3925173"/>
            <a:ext cx="348456" cy="34202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9pPr>
          </a:lstStyle>
          <a:p>
            <a:pPr>
              <a:defRPr/>
            </a:pPr>
            <a:endParaRPr lang="it-IT">
              <a:cs typeface="+mn-cs"/>
            </a:endParaRPr>
          </a:p>
        </p:txBody>
      </p:sp>
      <p:sp>
        <p:nvSpPr>
          <p:cNvPr id="73" name="Text Box 24"/>
          <p:cNvSpPr txBox="1">
            <a:spLocks noChangeArrowheads="1"/>
          </p:cNvSpPr>
          <p:nvPr/>
        </p:nvSpPr>
        <p:spPr bwMode="auto">
          <a:xfrm>
            <a:off x="3048000" y="1058750"/>
            <a:ext cx="33496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9pPr>
          </a:lstStyle>
          <a:p>
            <a:pPr algn="ctr" eaLnBrk="0" hangingPunct="0">
              <a:spcBef>
                <a:spcPct val="50000"/>
              </a:spcBef>
              <a:buClrTx/>
              <a:buFontTx/>
              <a:buNone/>
              <a:defRPr/>
            </a:pPr>
            <a:r>
              <a:rPr lang="en-US" sz="1800" dirty="0" smtClean="0">
                <a:solidFill>
                  <a:srgbClr val="FF0000"/>
                </a:solidFill>
                <a:cs typeface="+mn-cs"/>
              </a:rPr>
              <a:t>Birds beak parasitic device</a:t>
            </a:r>
            <a:endParaRPr lang="en-US" sz="1800" dirty="0">
              <a:solidFill>
                <a:srgbClr val="FF0000"/>
              </a:solidFill>
              <a:cs typeface="+mn-cs"/>
            </a:endParaRPr>
          </a:p>
        </p:txBody>
      </p:sp>
      <p:sp>
        <p:nvSpPr>
          <p:cNvPr id="74" name="Line 54"/>
          <p:cNvSpPr>
            <a:spLocks noChangeShapeType="1"/>
          </p:cNvSpPr>
          <p:nvPr/>
        </p:nvSpPr>
        <p:spPr bwMode="auto">
          <a:xfrm flipV="1">
            <a:off x="6248398" y="2894487"/>
            <a:ext cx="1549401" cy="1535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9pPr>
          </a:lstStyle>
          <a:p>
            <a:pPr>
              <a:defRPr/>
            </a:pPr>
            <a:endParaRPr lang="it-IT">
              <a:cs typeface="+mn-cs"/>
            </a:endParaRPr>
          </a:p>
        </p:txBody>
      </p:sp>
      <p:sp>
        <p:nvSpPr>
          <p:cNvPr id="75" name="Line 54"/>
          <p:cNvSpPr>
            <a:spLocks noChangeShapeType="1"/>
          </p:cNvSpPr>
          <p:nvPr/>
        </p:nvSpPr>
        <p:spPr bwMode="auto">
          <a:xfrm flipH="1">
            <a:off x="2436018" y="1381915"/>
            <a:ext cx="916781" cy="60637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9pPr>
          </a:lstStyle>
          <a:p>
            <a:pPr>
              <a:defRPr/>
            </a:pPr>
            <a:endParaRPr lang="it-IT">
              <a:cs typeface="+mn-cs"/>
            </a:endParaRPr>
          </a:p>
        </p:txBody>
      </p:sp>
      <p:sp>
        <p:nvSpPr>
          <p:cNvPr id="76" name="Line 54"/>
          <p:cNvSpPr>
            <a:spLocks noChangeShapeType="1"/>
          </p:cNvSpPr>
          <p:nvPr/>
        </p:nvSpPr>
        <p:spPr bwMode="auto">
          <a:xfrm flipH="1">
            <a:off x="5714999" y="1685104"/>
            <a:ext cx="1746743" cy="224006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accent2"/>
                </a:solidFill>
                <a:latin typeface="Comic Sans MS" pitchFamily="66" charset="0"/>
                <a:ea typeface="+mn-ea"/>
                <a:cs typeface="Arial" pitchFamily="34" charset="0"/>
              </a:defRPr>
            </a:lvl9pPr>
          </a:lstStyle>
          <a:p>
            <a:pPr>
              <a:defRPr/>
            </a:pPr>
            <a:endParaRPr lang="it-IT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581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09600"/>
          </a:xfrm>
        </p:spPr>
        <p:txBody>
          <a:bodyPr/>
          <a:lstStyle/>
          <a:p>
            <a:r>
              <a:rPr lang="en-US" dirty="0" smtClean="0"/>
              <a:t>Pixel chip generations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5363E-F10D-4F5B-A5C2-45443C8F8853}" type="slidenum">
              <a:rPr lang="en-US" smtClean="0"/>
              <a:pPr/>
              <a:t>23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991027"/>
              </p:ext>
            </p:extLst>
          </p:nvPr>
        </p:nvGraphicFramePr>
        <p:xfrm>
          <a:off x="685800" y="914400"/>
          <a:ext cx="7467600" cy="5577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6900"/>
                <a:gridCol w="1866900"/>
                <a:gridCol w="1866900"/>
                <a:gridCol w="1866900"/>
              </a:tblGrid>
              <a:tr h="549114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Generation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Current</a:t>
                      </a:r>
                      <a:br>
                        <a:rPr lang="en-GB" sz="1400" dirty="0" smtClean="0"/>
                      </a:br>
                      <a:r>
                        <a:rPr lang="en-GB" sz="1400" dirty="0" smtClean="0"/>
                        <a:t>FEI3, PSI46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Phase 1</a:t>
                      </a:r>
                      <a:br>
                        <a:rPr lang="en-GB" sz="1400" dirty="0" smtClean="0"/>
                      </a:br>
                      <a:r>
                        <a:rPr lang="en-GB" sz="1400" dirty="0" smtClean="0"/>
                        <a:t>FEI4, PSI46DIG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Phase 2</a:t>
                      </a:r>
                      <a:endParaRPr lang="en-GB" sz="1400" dirty="0"/>
                    </a:p>
                  </a:txBody>
                  <a:tcPr/>
                </a:tc>
              </a:tr>
              <a:tr h="433511"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Pixel size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100x150um</a:t>
                      </a:r>
                      <a:r>
                        <a:rPr lang="en-GB" sz="1100" baseline="30000" dirty="0" smtClean="0"/>
                        <a:t>2</a:t>
                      </a:r>
                      <a:r>
                        <a:rPr lang="en-GB" sz="1100" dirty="0" smtClean="0"/>
                        <a:t> (CMS)</a:t>
                      </a:r>
                      <a:br>
                        <a:rPr lang="en-GB" sz="1100" dirty="0" smtClean="0"/>
                      </a:br>
                      <a:r>
                        <a:rPr lang="en-GB" sz="1100" dirty="0" smtClean="0"/>
                        <a:t>50x400um</a:t>
                      </a:r>
                      <a:r>
                        <a:rPr lang="en-GB" sz="1100" baseline="30000" dirty="0" smtClean="0"/>
                        <a:t>2</a:t>
                      </a:r>
                      <a:r>
                        <a:rPr lang="en-GB" sz="1100" dirty="0" smtClean="0"/>
                        <a:t> (ATLAS)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 smtClean="0"/>
                        <a:t>100x150um</a:t>
                      </a:r>
                      <a:r>
                        <a:rPr lang="en-GB" sz="1100" baseline="30000" dirty="0" smtClean="0"/>
                        <a:t>2</a:t>
                      </a:r>
                      <a:r>
                        <a:rPr lang="en-GB" sz="1100" dirty="0" smtClean="0"/>
                        <a:t> (CMS)</a:t>
                      </a:r>
                      <a:br>
                        <a:rPr lang="en-GB" sz="1100" dirty="0" smtClean="0"/>
                      </a:br>
                      <a:r>
                        <a:rPr lang="en-GB" sz="1100" dirty="0" smtClean="0"/>
                        <a:t>50x250um</a:t>
                      </a:r>
                      <a:r>
                        <a:rPr lang="en-GB" sz="1100" baseline="30000" dirty="0" smtClean="0"/>
                        <a:t>2</a:t>
                      </a:r>
                      <a:r>
                        <a:rPr lang="en-GB" sz="1100" dirty="0" smtClean="0"/>
                        <a:t> (ATLAS)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25x100um</a:t>
                      </a:r>
                      <a:r>
                        <a:rPr lang="en-GB" sz="1100" baseline="30000" dirty="0" smtClean="0"/>
                        <a:t>2</a:t>
                      </a:r>
                      <a:r>
                        <a:rPr lang="en-GB" sz="1100" dirty="0" smtClean="0"/>
                        <a:t> ?</a:t>
                      </a:r>
                      <a:endParaRPr lang="en-GB" sz="1100" dirty="0"/>
                    </a:p>
                  </a:txBody>
                  <a:tcPr/>
                </a:tc>
              </a:tr>
              <a:tr h="433511"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Sensor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2D,</a:t>
                      </a:r>
                      <a:r>
                        <a:rPr lang="en-GB" sz="1100" baseline="0" dirty="0" smtClean="0"/>
                        <a:t> ~300um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2D</a:t>
                      </a:r>
                      <a:r>
                        <a:rPr lang="en-GB" sz="1100" baseline="0" dirty="0" smtClean="0"/>
                        <a:t>+3D (ATLAS)</a:t>
                      </a:r>
                    </a:p>
                    <a:p>
                      <a:r>
                        <a:rPr lang="en-GB" sz="1100" baseline="0" dirty="0" smtClean="0"/>
                        <a:t>2D (CMS)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2D, 3D,</a:t>
                      </a:r>
                      <a:r>
                        <a:rPr lang="en-GB" sz="1100" baseline="0" dirty="0" smtClean="0"/>
                        <a:t> Diamond, MAPS ?</a:t>
                      </a:r>
                      <a:endParaRPr lang="en-GB" sz="1100" dirty="0"/>
                    </a:p>
                  </a:txBody>
                  <a:tcPr/>
                </a:tc>
              </a:tr>
              <a:tr h="433511"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Chip</a:t>
                      </a:r>
                      <a:r>
                        <a:rPr lang="en-GB" sz="1100" baseline="0" dirty="0" smtClean="0"/>
                        <a:t> size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7.5x10.5mm</a:t>
                      </a:r>
                      <a:r>
                        <a:rPr lang="en-GB" sz="1100" baseline="30000" dirty="0" smtClean="0"/>
                        <a:t>2</a:t>
                      </a:r>
                      <a:r>
                        <a:rPr lang="en-GB" sz="1100" baseline="0" dirty="0" smtClean="0"/>
                        <a:t> (ATLAS)</a:t>
                      </a:r>
                      <a:endParaRPr lang="en-GB" sz="1100" dirty="0" smtClean="0"/>
                    </a:p>
                    <a:p>
                      <a:r>
                        <a:rPr lang="en-GB" sz="1100" dirty="0" smtClean="0"/>
                        <a:t>8x10mm</a:t>
                      </a:r>
                      <a:r>
                        <a:rPr lang="en-GB" sz="1100" baseline="30000" dirty="0" smtClean="0"/>
                        <a:t>2</a:t>
                      </a:r>
                      <a:r>
                        <a:rPr lang="en-GB" sz="1100" baseline="0" dirty="0" smtClean="0"/>
                        <a:t> (CMS)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 smtClean="0"/>
                        <a:t>20x20mm</a:t>
                      </a:r>
                      <a:r>
                        <a:rPr lang="en-GB" sz="1100" baseline="30000" dirty="0" smtClean="0"/>
                        <a:t>2</a:t>
                      </a:r>
                      <a:r>
                        <a:rPr lang="en-GB" sz="1100" baseline="0" dirty="0" smtClean="0"/>
                        <a:t> (ATLAS)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 smtClean="0"/>
                        <a:t>8x10mm</a:t>
                      </a:r>
                      <a:r>
                        <a:rPr lang="en-GB" sz="1100" baseline="30000" dirty="0" smtClean="0"/>
                        <a:t>2</a:t>
                      </a:r>
                      <a:r>
                        <a:rPr lang="en-GB" sz="1100" baseline="0" dirty="0" smtClean="0"/>
                        <a:t> (CMS)</a:t>
                      </a:r>
                      <a:endParaRPr lang="en-GB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b="1" dirty="0" smtClean="0"/>
                        <a:t>&gt; 20 x 20mm</a:t>
                      </a:r>
                      <a:r>
                        <a:rPr lang="en-GB" sz="1100" b="1" baseline="30000" dirty="0" smtClean="0"/>
                        <a:t>2</a:t>
                      </a:r>
                      <a:endParaRPr lang="en-GB" sz="1100" b="1" dirty="0"/>
                    </a:p>
                  </a:txBody>
                  <a:tcPr/>
                </a:tc>
              </a:tr>
              <a:tr h="433511"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Transistors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1.3M</a:t>
                      </a:r>
                      <a:r>
                        <a:rPr lang="en-GB" sz="1100" baseline="0" dirty="0" smtClean="0"/>
                        <a:t> (CMS)</a:t>
                      </a:r>
                    </a:p>
                    <a:p>
                      <a:r>
                        <a:rPr lang="en-GB" sz="1100" baseline="0" dirty="0" smtClean="0"/>
                        <a:t>3.5M (ATLAS)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 smtClean="0"/>
                        <a:t>87M (ATLAS)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b="1" dirty="0" smtClean="0"/>
                        <a:t>~1G</a:t>
                      </a:r>
                      <a:endParaRPr lang="en-GB" sz="1100" b="1" dirty="0"/>
                    </a:p>
                  </a:txBody>
                  <a:tcPr/>
                </a:tc>
              </a:tr>
              <a:tr h="260107"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Hit rate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b="1" dirty="0" smtClean="0"/>
                        <a:t>100MHz/cm</a:t>
                      </a:r>
                      <a:r>
                        <a:rPr lang="en-GB" sz="1100" b="1" baseline="30000" dirty="0" smtClean="0"/>
                        <a:t>2</a:t>
                      </a:r>
                      <a:endParaRPr lang="en-GB" sz="1100" b="1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b="1" dirty="0" smtClean="0"/>
                        <a:t>400MHz/cm</a:t>
                      </a:r>
                      <a:r>
                        <a:rPr lang="en-GB" sz="1100" b="1" baseline="30000" dirty="0" smtClean="0"/>
                        <a:t>2</a:t>
                      </a:r>
                      <a:endParaRPr lang="en-GB" sz="1100" b="1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b="1" dirty="0" smtClean="0"/>
                        <a:t>2(3) GHz/cm</a:t>
                      </a:r>
                      <a:r>
                        <a:rPr lang="en-GB" sz="1100" b="1" baseline="30000" dirty="0" smtClean="0"/>
                        <a:t>2</a:t>
                      </a:r>
                      <a:endParaRPr lang="en-GB" sz="1100" b="1" baseline="30000" dirty="0"/>
                    </a:p>
                  </a:txBody>
                  <a:tcPr/>
                </a:tc>
              </a:tr>
              <a:tr h="260107"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Hit</a:t>
                      </a:r>
                      <a:r>
                        <a:rPr lang="en-GB" sz="1100" baseline="0" dirty="0" smtClean="0"/>
                        <a:t> </a:t>
                      </a:r>
                      <a:r>
                        <a:rPr lang="en-GB" sz="1100" dirty="0" smtClean="0"/>
                        <a:t>memory per chip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0.1Mb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1Mb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~16Mb</a:t>
                      </a:r>
                      <a:endParaRPr lang="en-GB" sz="1100" dirty="0"/>
                    </a:p>
                  </a:txBody>
                  <a:tcPr/>
                </a:tc>
              </a:tr>
              <a:tr h="260107"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Trigger rate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100kHz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100KHz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200kHz - </a:t>
                      </a:r>
                      <a:r>
                        <a:rPr lang="en-GB" sz="1100" b="1" dirty="0" smtClean="0"/>
                        <a:t>1MHz</a:t>
                      </a:r>
                      <a:endParaRPr lang="en-GB" sz="1100" b="1" dirty="0"/>
                    </a:p>
                  </a:txBody>
                  <a:tcPr/>
                </a:tc>
              </a:tr>
              <a:tr h="433511"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Trigger latency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2.5us (ATLAS)</a:t>
                      </a:r>
                    </a:p>
                    <a:p>
                      <a:r>
                        <a:rPr lang="en-GB" sz="1100" dirty="0" smtClean="0"/>
                        <a:t>3.2us (CMS)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2.5us (ATLAS)</a:t>
                      </a:r>
                    </a:p>
                    <a:p>
                      <a:r>
                        <a:rPr lang="en-GB" sz="1100" dirty="0" smtClean="0"/>
                        <a:t>3.2us (CMS)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6 - 20us</a:t>
                      </a:r>
                      <a:endParaRPr lang="en-GB" sz="1100" dirty="0"/>
                    </a:p>
                  </a:txBody>
                  <a:tcPr/>
                </a:tc>
              </a:tr>
              <a:tr h="260107"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Readout rate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40Mb/s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320Mb/s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b="1" dirty="0" smtClean="0"/>
                        <a:t>1-4Gb/s</a:t>
                      </a:r>
                      <a:endParaRPr lang="en-GB" sz="1100" b="1" dirty="0"/>
                    </a:p>
                  </a:txBody>
                  <a:tcPr/>
                </a:tc>
              </a:tr>
              <a:tr h="260107"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Radiation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b="1" dirty="0" smtClean="0"/>
                        <a:t>100Mrad</a:t>
                      </a:r>
                      <a:endParaRPr lang="en-GB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b="1" dirty="0" smtClean="0"/>
                        <a:t>200Mrad</a:t>
                      </a:r>
                      <a:endParaRPr lang="en-GB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b="1" dirty="0" smtClean="0"/>
                        <a:t>1Grad</a:t>
                      </a:r>
                      <a:endParaRPr lang="en-GB" sz="1100" b="1" dirty="0"/>
                    </a:p>
                  </a:txBody>
                  <a:tcPr/>
                </a:tc>
              </a:tr>
              <a:tr h="433511"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Technology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250nm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130nm (ATLAS)</a:t>
                      </a:r>
                    </a:p>
                    <a:p>
                      <a:r>
                        <a:rPr lang="en-GB" sz="1100" dirty="0" smtClean="0"/>
                        <a:t>250 nm (CMS)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b="1" dirty="0" smtClean="0"/>
                        <a:t>65nm</a:t>
                      </a:r>
                      <a:endParaRPr lang="en-GB" sz="1100" b="1" dirty="0"/>
                    </a:p>
                  </a:txBody>
                  <a:tcPr/>
                </a:tc>
              </a:tr>
              <a:tr h="433511"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Architecture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Digital</a:t>
                      </a:r>
                      <a:r>
                        <a:rPr lang="en-GB" sz="1100" baseline="0" dirty="0" smtClean="0"/>
                        <a:t> (ATLAS)</a:t>
                      </a:r>
                    </a:p>
                    <a:p>
                      <a:r>
                        <a:rPr lang="en-GB" sz="1100" baseline="0" dirty="0" err="1" smtClean="0"/>
                        <a:t>Analog</a:t>
                      </a:r>
                      <a:r>
                        <a:rPr lang="en-GB" sz="1100" baseline="0" dirty="0" smtClean="0"/>
                        <a:t> (CMS)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Digital</a:t>
                      </a:r>
                      <a:r>
                        <a:rPr lang="en-GB" sz="1100" baseline="0" dirty="0" smtClean="0"/>
                        <a:t> </a:t>
                      </a:r>
                      <a:r>
                        <a:rPr lang="en-GB" sz="1100" dirty="0" smtClean="0"/>
                        <a:t>(ATLAS)</a:t>
                      </a:r>
                    </a:p>
                    <a:p>
                      <a:r>
                        <a:rPr lang="en-GB" sz="1100" dirty="0" err="1" smtClean="0"/>
                        <a:t>Analog</a:t>
                      </a:r>
                      <a:r>
                        <a:rPr lang="en-GB" sz="1100" dirty="0" smtClean="0"/>
                        <a:t> (CMS)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Digital</a:t>
                      </a:r>
                      <a:endParaRPr lang="en-GB" sz="1100" dirty="0"/>
                    </a:p>
                  </a:txBody>
                  <a:tcPr/>
                </a:tc>
              </a:tr>
              <a:tr h="433511"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Buffer</a:t>
                      </a:r>
                      <a:r>
                        <a:rPr lang="en-GB" sz="1100" baseline="0" dirty="0" smtClean="0"/>
                        <a:t> location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EOC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Pixel</a:t>
                      </a:r>
                      <a:r>
                        <a:rPr lang="en-GB" sz="1100" baseline="0" dirty="0" smtClean="0"/>
                        <a:t> (ATLAS)</a:t>
                      </a:r>
                    </a:p>
                    <a:p>
                      <a:r>
                        <a:rPr lang="en-GB" sz="1100" baseline="0" dirty="0" smtClean="0"/>
                        <a:t>EOC (CMS)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Pixel</a:t>
                      </a:r>
                      <a:endParaRPr lang="en-GB" sz="1100" dirty="0"/>
                    </a:p>
                  </a:txBody>
                  <a:tcPr/>
                </a:tc>
              </a:tr>
              <a:tr h="260107"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Power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~1/4 W/cm</a:t>
                      </a:r>
                      <a:r>
                        <a:rPr lang="en-GB" sz="1100" baseline="30000" dirty="0" smtClean="0"/>
                        <a:t>2</a:t>
                      </a:r>
                      <a:r>
                        <a:rPr lang="en-GB" sz="1100" dirty="0" smtClean="0"/>
                        <a:t> 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~1/4 W/cm</a:t>
                      </a:r>
                      <a:r>
                        <a:rPr lang="en-GB" sz="1100" baseline="30000" dirty="0" smtClean="0"/>
                        <a:t>2</a:t>
                      </a:r>
                      <a:r>
                        <a:rPr lang="en-GB" sz="1100" dirty="0" smtClean="0"/>
                        <a:t> 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b="1" dirty="0" smtClean="0"/>
                        <a:t>½</a:t>
                      </a:r>
                      <a:r>
                        <a:rPr lang="en-GB" sz="1100" b="1" baseline="0" dirty="0" smtClean="0"/>
                        <a:t> - 1</a:t>
                      </a:r>
                      <a:r>
                        <a:rPr lang="en-GB" sz="1100" b="1" dirty="0" smtClean="0"/>
                        <a:t> </a:t>
                      </a:r>
                      <a:r>
                        <a:rPr lang="en-GB" sz="1100" b="1" baseline="0" dirty="0" smtClean="0"/>
                        <a:t>W/cm</a:t>
                      </a:r>
                      <a:r>
                        <a:rPr lang="en-GB" sz="1100" b="1" baseline="30000" dirty="0" smtClean="0"/>
                        <a:t>2</a:t>
                      </a:r>
                      <a:endParaRPr lang="en-GB" sz="1100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552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/>
          <a:lstStyle/>
          <a:p>
            <a:r>
              <a:rPr lang="en-US" dirty="0" smtClean="0"/>
              <a:t>Working groups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5363E-F10D-4F5B-A5C2-45443C8F8853}" type="slidenum">
              <a:rPr lang="en-US" smtClean="0"/>
              <a:pPr/>
              <a:t>24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810054"/>
              </p:ext>
            </p:extLst>
          </p:nvPr>
        </p:nvGraphicFramePr>
        <p:xfrm>
          <a:off x="457200" y="990600"/>
          <a:ext cx="8077200" cy="560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/>
                <a:gridCol w="7086600"/>
              </a:tblGrid>
              <a:tr h="355801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WG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Domain</a:t>
                      </a:r>
                      <a:endParaRPr lang="en-GB" sz="1600" dirty="0"/>
                    </a:p>
                  </a:txBody>
                  <a:tcPr/>
                </a:tc>
              </a:tr>
              <a:tr h="323474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WG1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Radiation test/qualification</a:t>
                      </a:r>
                      <a:endParaRPr lang="en-GB" sz="1600" dirty="0"/>
                    </a:p>
                  </a:txBody>
                  <a:tcPr/>
                </a:tc>
              </a:tr>
              <a:tr h="617541">
                <a:tc gridSpan="2">
                  <a:txBody>
                    <a:bodyPr/>
                    <a:lstStyle/>
                    <a:p>
                      <a:r>
                        <a:rPr lang="en-GB" sz="900" dirty="0" smtClean="0"/>
                        <a:t>Coordinate test and qualification of 65nm for 1Grad TID and10</a:t>
                      </a:r>
                      <a:r>
                        <a:rPr lang="en-GB" sz="900" baseline="30000" dirty="0" smtClean="0"/>
                        <a:t>16</a:t>
                      </a:r>
                      <a:r>
                        <a:rPr lang="en-GB" sz="900" dirty="0" smtClean="0"/>
                        <a:t> </a:t>
                      </a:r>
                      <a:r>
                        <a:rPr lang="en-GB" sz="900" dirty="0" err="1" smtClean="0"/>
                        <a:t>neu</a:t>
                      </a:r>
                      <a:r>
                        <a:rPr lang="en-GB" sz="900" dirty="0" smtClean="0"/>
                        <a:t>/cm</a:t>
                      </a:r>
                      <a:r>
                        <a:rPr lang="en-GB" sz="900" baseline="30000" dirty="0" smtClean="0"/>
                        <a:t>2</a:t>
                      </a:r>
                      <a:r>
                        <a:rPr lang="en-GB" sz="900" dirty="0" smtClean="0"/>
                        <a:t> </a:t>
                      </a:r>
                    </a:p>
                    <a:p>
                      <a:r>
                        <a:rPr lang="en-GB" sz="900" dirty="0" smtClean="0"/>
                        <a:t>Radiation tests and reports.</a:t>
                      </a:r>
                    </a:p>
                    <a:p>
                      <a:r>
                        <a:rPr lang="en-GB" sz="900" dirty="0" smtClean="0"/>
                        <a:t>Transistor simulation models after radiation degradation</a:t>
                      </a:r>
                    </a:p>
                    <a:p>
                      <a:r>
                        <a:rPr lang="en-GB" sz="900" dirty="0" smtClean="0"/>
                        <a:t>Expertise on radiation effects in 65nm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323474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WG2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Top level</a:t>
                      </a:r>
                      <a:endParaRPr lang="en-GB" sz="1600" dirty="0"/>
                    </a:p>
                  </a:txBody>
                  <a:tcPr/>
                </a:tc>
              </a:tr>
              <a:tr h="617541">
                <a:tc gridSpan="2">
                  <a:txBody>
                    <a:bodyPr/>
                    <a:lstStyle/>
                    <a:p>
                      <a:r>
                        <a:rPr lang="en-GB" sz="900" dirty="0" smtClean="0"/>
                        <a:t>Design Methodology/tools for large complex pixel chip</a:t>
                      </a:r>
                    </a:p>
                    <a:p>
                      <a:r>
                        <a:rPr lang="en-GB" sz="900" dirty="0" smtClean="0"/>
                        <a:t>Integration of </a:t>
                      </a:r>
                      <a:r>
                        <a:rPr lang="en-GB" sz="900" dirty="0" err="1" smtClean="0"/>
                        <a:t>analog</a:t>
                      </a:r>
                      <a:r>
                        <a:rPr lang="en-GB" sz="900" dirty="0" smtClean="0"/>
                        <a:t> in large digital design</a:t>
                      </a:r>
                    </a:p>
                    <a:p>
                      <a:r>
                        <a:rPr lang="en-GB" sz="900" dirty="0" smtClean="0"/>
                        <a:t>Design and verification methodology for very large chips.</a:t>
                      </a:r>
                    </a:p>
                    <a:p>
                      <a:r>
                        <a:rPr lang="en-GB" sz="900" dirty="0" smtClean="0"/>
                        <a:t>Design methodology for low power design/synthesis.</a:t>
                      </a:r>
                    </a:p>
                    <a:p>
                      <a:r>
                        <a:rPr lang="en-GB" sz="900" dirty="0" smtClean="0"/>
                        <a:t>Clock distribution and optimization.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323474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WG3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Simulation/verification framework</a:t>
                      </a:r>
                      <a:endParaRPr lang="en-GB" sz="1600" dirty="0"/>
                    </a:p>
                  </a:txBody>
                  <a:tcPr/>
                </a:tc>
              </a:tr>
              <a:tr h="352881">
                <a:tc gridSpan="2">
                  <a:txBody>
                    <a:bodyPr/>
                    <a:lstStyle/>
                    <a:p>
                      <a:r>
                        <a:rPr lang="en-GB" sz="900" dirty="0" smtClean="0"/>
                        <a:t>System Verilog simulation and Verification framework</a:t>
                      </a:r>
                    </a:p>
                    <a:p>
                      <a:r>
                        <a:rPr lang="en-GB" sz="900" dirty="0" smtClean="0"/>
                        <a:t>Optimization of global architecture/pixel regions/pixel cells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323474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WG4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I/O + (Standard cell)</a:t>
                      </a:r>
                      <a:endParaRPr lang="en-GB" sz="1600" dirty="0"/>
                    </a:p>
                  </a:txBody>
                  <a:tcPr/>
                </a:tc>
              </a:tr>
              <a:tr h="352881">
                <a:tc gridSpan="2">
                  <a:txBody>
                    <a:bodyPr/>
                    <a:lstStyle/>
                    <a:p>
                      <a:r>
                        <a:rPr lang="en-GB" sz="900" dirty="0" smtClean="0"/>
                        <a:t>Development of rad hard IO cells (and standard cells if required)</a:t>
                      </a:r>
                      <a:r>
                        <a:rPr lang="en-GB" sz="900" baseline="0" dirty="0" smtClean="0"/>
                        <a:t> </a:t>
                      </a:r>
                      <a:endParaRPr lang="en-GB" sz="900" dirty="0" smtClean="0"/>
                    </a:p>
                    <a:p>
                      <a:r>
                        <a:rPr lang="en-GB" sz="900" dirty="0" smtClean="0"/>
                        <a:t>Standardized</a:t>
                      </a:r>
                      <a:r>
                        <a:rPr lang="en-GB" sz="900" baseline="0" dirty="0" smtClean="0"/>
                        <a:t> interfaces: Control, Readout, etc.</a:t>
                      </a:r>
                      <a:endParaRPr lang="en-GB" sz="9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323474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WG5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err="1" smtClean="0"/>
                        <a:t>Analog</a:t>
                      </a:r>
                      <a:r>
                        <a:rPr lang="en-GB" sz="1600" dirty="0" smtClean="0"/>
                        <a:t> design / </a:t>
                      </a:r>
                      <a:r>
                        <a:rPr lang="en-GB" sz="1600" dirty="0" err="1" smtClean="0"/>
                        <a:t>analog</a:t>
                      </a:r>
                      <a:r>
                        <a:rPr lang="en-GB" sz="1600" dirty="0" smtClean="0"/>
                        <a:t> front-end</a:t>
                      </a:r>
                      <a:endParaRPr lang="en-GB" sz="1600" dirty="0"/>
                    </a:p>
                  </a:txBody>
                  <a:tcPr/>
                </a:tc>
              </a:tr>
              <a:tr h="485211">
                <a:tc gridSpan="2">
                  <a:txBody>
                    <a:bodyPr/>
                    <a:lstStyle/>
                    <a:p>
                      <a:r>
                        <a:rPr lang="en-GB" sz="900" dirty="0" smtClean="0"/>
                        <a:t>Define detailed requirements to </a:t>
                      </a:r>
                      <a:r>
                        <a:rPr lang="en-GB" sz="900" dirty="0" err="1" smtClean="0"/>
                        <a:t>analog</a:t>
                      </a:r>
                      <a:r>
                        <a:rPr lang="en-GB" sz="900" dirty="0" smtClean="0"/>
                        <a:t> front-end and digitization</a:t>
                      </a:r>
                    </a:p>
                    <a:p>
                      <a:r>
                        <a:rPr lang="en-GB" sz="900" dirty="0" smtClean="0"/>
                        <a:t>Evaluate different </a:t>
                      </a:r>
                      <a:r>
                        <a:rPr lang="en-GB" sz="900" dirty="0" err="1" smtClean="0"/>
                        <a:t>analog</a:t>
                      </a:r>
                      <a:r>
                        <a:rPr lang="en-GB" sz="900" dirty="0" smtClean="0"/>
                        <a:t> design approaches for very high radiation environment.</a:t>
                      </a:r>
                    </a:p>
                    <a:p>
                      <a:r>
                        <a:rPr lang="en-GB" sz="900" dirty="0" smtClean="0"/>
                        <a:t>Develop</a:t>
                      </a:r>
                      <a:r>
                        <a:rPr lang="en-GB" sz="900" baseline="0" dirty="0" smtClean="0"/>
                        <a:t> </a:t>
                      </a:r>
                      <a:r>
                        <a:rPr lang="en-GB" sz="900" baseline="0" dirty="0" err="1" smtClean="0"/>
                        <a:t>analog</a:t>
                      </a:r>
                      <a:r>
                        <a:rPr lang="en-GB" sz="900" baseline="0" dirty="0" smtClean="0"/>
                        <a:t> front-ends</a:t>
                      </a:r>
                      <a:endParaRPr lang="en-GB" sz="9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323474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WG6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IP blocks</a:t>
                      </a:r>
                      <a:endParaRPr lang="en-GB" sz="1600" dirty="0"/>
                    </a:p>
                  </a:txBody>
                  <a:tcPr/>
                </a:tc>
              </a:tr>
              <a:tr h="584389">
                <a:tc gridSpan="2">
                  <a:txBody>
                    <a:bodyPr/>
                    <a:lstStyle/>
                    <a:p>
                      <a:r>
                        <a:rPr lang="en-GB" sz="900" dirty="0" smtClean="0"/>
                        <a:t>Definition of required building blocks: RAM, PLL, references , ADC, DAC, power</a:t>
                      </a:r>
                      <a:r>
                        <a:rPr lang="en-GB" sz="900" baseline="0" dirty="0" smtClean="0"/>
                        <a:t> conversion, LDO, ,</a:t>
                      </a:r>
                      <a:endParaRPr lang="en-GB" sz="900" dirty="0" smtClean="0"/>
                    </a:p>
                    <a:p>
                      <a:r>
                        <a:rPr lang="en-GB" sz="900" dirty="0" smtClean="0"/>
                        <a:t>Distribute design work among institutes</a:t>
                      </a:r>
                    </a:p>
                    <a:p>
                      <a:r>
                        <a:rPr lang="en-GB" sz="900" dirty="0" smtClean="0"/>
                        <a:t>Implementation, test,</a:t>
                      </a:r>
                      <a:r>
                        <a:rPr lang="en-GB" sz="900" baseline="0" dirty="0" smtClean="0"/>
                        <a:t> </a:t>
                      </a:r>
                      <a:r>
                        <a:rPr lang="en-GB" sz="900" dirty="0" smtClean="0"/>
                        <a:t>verification, documentation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202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RD53 collaboration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715000"/>
          </a:xfrm>
        </p:spPr>
        <p:txBody>
          <a:bodyPr/>
          <a:lstStyle/>
          <a:p>
            <a:r>
              <a:rPr lang="en-GB" sz="1800" dirty="0" smtClean="0"/>
              <a:t>20 Institutes (Seville has joined)</a:t>
            </a:r>
          </a:p>
          <a:p>
            <a:pPr lvl="1"/>
            <a:r>
              <a:rPr lang="it-IT" sz="1400" dirty="0" smtClean="0"/>
              <a:t>Bari, </a:t>
            </a:r>
            <a:r>
              <a:rPr lang="it-IT" sz="1400" dirty="0"/>
              <a:t>Bergamo-Pavia, </a:t>
            </a:r>
            <a:r>
              <a:rPr lang="en-US" sz="1400" dirty="0" smtClean="0"/>
              <a:t>Bonn</a:t>
            </a:r>
            <a:r>
              <a:rPr lang="en-US" sz="1400" dirty="0"/>
              <a:t>, </a:t>
            </a:r>
            <a:r>
              <a:rPr lang="en-US" sz="1400" dirty="0" smtClean="0"/>
              <a:t>CERN</a:t>
            </a:r>
            <a:r>
              <a:rPr lang="en-US" sz="1400" dirty="0"/>
              <a:t>, </a:t>
            </a:r>
            <a:r>
              <a:rPr lang="en-US" sz="1400" dirty="0" smtClean="0"/>
              <a:t>CPPM</a:t>
            </a:r>
            <a:r>
              <a:rPr lang="en-US" sz="1400" dirty="0"/>
              <a:t>, </a:t>
            </a:r>
            <a:r>
              <a:rPr lang="it-IT" sz="1400" dirty="0"/>
              <a:t>Fermilab, </a:t>
            </a:r>
            <a:r>
              <a:rPr lang="en-US" sz="1400" dirty="0" smtClean="0"/>
              <a:t>LBNL</a:t>
            </a:r>
            <a:r>
              <a:rPr lang="en-US" sz="1400" dirty="0"/>
              <a:t>, LPNHE Paris, </a:t>
            </a:r>
            <a:r>
              <a:rPr lang="en-US" sz="1400" dirty="0" smtClean="0"/>
              <a:t>Milano, NIKHEF</a:t>
            </a:r>
            <a:r>
              <a:rPr lang="en-US" sz="1400" dirty="0"/>
              <a:t>, New Mexico, </a:t>
            </a:r>
            <a:r>
              <a:rPr lang="it-IT" sz="1400" dirty="0" smtClean="0"/>
              <a:t>Padova</a:t>
            </a:r>
            <a:r>
              <a:rPr lang="it-IT" sz="1400" dirty="0"/>
              <a:t>, Perugia, Pisa, Prague </a:t>
            </a:r>
            <a:r>
              <a:rPr lang="it-IT" sz="1400" dirty="0" smtClean="0"/>
              <a:t>IP/FNSPE-CTU, </a:t>
            </a:r>
            <a:r>
              <a:rPr lang="it-IT" sz="1400" dirty="0"/>
              <a:t>PSI, RAL, </a:t>
            </a:r>
            <a:r>
              <a:rPr lang="it-IT" sz="1400" dirty="0" smtClean="0"/>
              <a:t>Seville, Torino, </a:t>
            </a:r>
            <a:br>
              <a:rPr lang="it-IT" sz="1400" dirty="0" smtClean="0"/>
            </a:br>
            <a:r>
              <a:rPr lang="en-US" sz="1400" dirty="0" smtClean="0"/>
              <a:t>UC </a:t>
            </a:r>
            <a:r>
              <a:rPr lang="en-US" sz="1400" dirty="0"/>
              <a:t>Santa </a:t>
            </a:r>
            <a:r>
              <a:rPr lang="en-US" sz="1400" dirty="0" smtClean="0"/>
              <a:t>Cruz.</a:t>
            </a:r>
            <a:endParaRPr lang="en-GB" sz="1400" dirty="0"/>
          </a:p>
          <a:p>
            <a:pPr lvl="1"/>
            <a:r>
              <a:rPr lang="en-GB" sz="1400" dirty="0" smtClean="0"/>
              <a:t>140 on collaboration Email list</a:t>
            </a:r>
          </a:p>
          <a:p>
            <a:pPr lvl="2"/>
            <a:r>
              <a:rPr lang="en-GB" sz="1050" dirty="0" smtClean="0"/>
              <a:t>~70 actively contributing</a:t>
            </a:r>
          </a:p>
          <a:p>
            <a:pPr lvl="2"/>
            <a:r>
              <a:rPr lang="en-GB" sz="1050" dirty="0" smtClean="0"/>
              <a:t>2015 FTE: ~23</a:t>
            </a:r>
          </a:p>
          <a:p>
            <a:pPr lvl="1"/>
            <a:r>
              <a:rPr lang="en-GB" sz="1400" dirty="0" smtClean="0"/>
              <a:t>50 on RD53 guests email list</a:t>
            </a:r>
            <a:endParaRPr lang="en-GB" sz="1400" dirty="0"/>
          </a:p>
          <a:p>
            <a:pPr lvl="1"/>
            <a:r>
              <a:rPr lang="en-GB" sz="1400" dirty="0" smtClean="0"/>
              <a:t>Spokes </a:t>
            </a:r>
            <a:r>
              <a:rPr lang="en-GB" sz="1400" dirty="0"/>
              <a:t>persons: Maurice </a:t>
            </a:r>
            <a:r>
              <a:rPr lang="en-GB" sz="1400" dirty="0" smtClean="0"/>
              <a:t>Garcia-Sciveres, LBNL (ATLAS</a:t>
            </a:r>
            <a:r>
              <a:rPr lang="en-GB" sz="1400" dirty="0"/>
              <a:t>), Jorgen </a:t>
            </a:r>
            <a:r>
              <a:rPr lang="en-GB" sz="1400" dirty="0" smtClean="0"/>
              <a:t>Christiansen, CERN (CMS)</a:t>
            </a:r>
          </a:p>
          <a:p>
            <a:pPr lvl="1"/>
            <a:r>
              <a:rPr lang="en-GB" sz="1400" dirty="0"/>
              <a:t>IB chair: Lino Demaria, Torino</a:t>
            </a:r>
          </a:p>
          <a:p>
            <a:pPr lvl="1"/>
            <a:r>
              <a:rPr lang="en-GB" sz="1400" dirty="0" smtClean="0"/>
              <a:t>WG conveners: Marlon Barbero, Roberto Beccherle, Jorgen Christiansen, </a:t>
            </a:r>
            <a:br>
              <a:rPr lang="en-GB" sz="1400" dirty="0" smtClean="0"/>
            </a:br>
            <a:r>
              <a:rPr lang="en-GB" sz="1400" dirty="0" smtClean="0"/>
              <a:t>Maurice Garcia-Sciveres, Tomasz Hemperek, Valerio Re</a:t>
            </a:r>
            <a:endParaRPr lang="en-GB" sz="1400" dirty="0"/>
          </a:p>
          <a:p>
            <a:pPr lvl="1"/>
            <a:r>
              <a:rPr lang="en-GB" sz="1400" dirty="0" smtClean="0"/>
              <a:t>2 year terms coming up to renewal within 3 months</a:t>
            </a:r>
            <a:endParaRPr lang="en-GB" sz="1100" dirty="0" smtClean="0"/>
          </a:p>
          <a:p>
            <a:r>
              <a:rPr lang="en-GB" sz="1800" dirty="0" smtClean="0"/>
              <a:t>MOU defined and signed (few exceptions)</a:t>
            </a:r>
          </a:p>
          <a:p>
            <a:r>
              <a:rPr lang="en-GB" sz="1600" dirty="0" smtClean="0"/>
              <a:t>RD53 collaboration meetings: 2 times per year</a:t>
            </a:r>
          </a:p>
          <a:p>
            <a:r>
              <a:rPr lang="en-GB" sz="1600" dirty="0" smtClean="0"/>
              <a:t>RD53 management meetings: Monthly</a:t>
            </a:r>
          </a:p>
          <a:p>
            <a:r>
              <a:rPr lang="en-GB" sz="1600" dirty="0" smtClean="0"/>
              <a:t>WG meetings: Monthly – bi-monthly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5363E-F10D-4F5B-A5C2-45443C8F8853}" type="slidenum">
              <a:rPr lang="en-US" smtClean="0"/>
              <a:pPr/>
              <a:t>25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996856"/>
              </p:ext>
            </p:extLst>
          </p:nvPr>
        </p:nvGraphicFramePr>
        <p:xfrm>
          <a:off x="6096000" y="3810000"/>
          <a:ext cx="27432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</a:tblGrid>
              <a:tr h="183444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Activity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FTE 2015</a:t>
                      </a:r>
                      <a:endParaRPr lang="en-GB" sz="1400" dirty="0"/>
                    </a:p>
                  </a:txBody>
                  <a:tcPr/>
                </a:tc>
              </a:tr>
              <a:tr h="183444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Radiation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4</a:t>
                      </a:r>
                      <a:endParaRPr lang="en-GB" sz="1400" dirty="0"/>
                    </a:p>
                  </a:txBody>
                  <a:tcPr/>
                </a:tc>
              </a:tr>
              <a:tr h="183444">
                <a:tc>
                  <a:txBody>
                    <a:bodyPr/>
                    <a:lstStyle/>
                    <a:p>
                      <a:r>
                        <a:rPr lang="en-GB" sz="1400" dirty="0" err="1" smtClean="0"/>
                        <a:t>Analog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</a:tr>
              <a:tr h="183444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IP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7</a:t>
                      </a:r>
                      <a:endParaRPr lang="en-GB" sz="1400" dirty="0"/>
                    </a:p>
                  </a:txBody>
                  <a:tcPr/>
                </a:tc>
              </a:tr>
              <a:tr h="183444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Simulation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</a:tr>
              <a:tr h="183444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Top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</a:tr>
              <a:tr h="183444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IO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1</a:t>
                      </a:r>
                      <a:endParaRPr lang="en-GB" sz="1400" dirty="0"/>
                    </a:p>
                  </a:txBody>
                  <a:tcPr/>
                </a:tc>
              </a:tr>
              <a:tr h="183444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Organization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</a:tr>
              <a:tr h="183444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Total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~23</a:t>
                      </a:r>
                      <a:endParaRPr lang="en-GB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73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Radiation effects (PMOS)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5363E-F10D-4F5B-A5C2-45443C8F8853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914400"/>
            <a:ext cx="5791200" cy="2483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505200"/>
            <a:ext cx="3093228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505200"/>
            <a:ext cx="2924175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581400"/>
            <a:ext cx="1400175" cy="3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162800" y="3810000"/>
            <a:ext cx="19582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Requires an extended </a:t>
            </a:r>
          </a:p>
          <a:p>
            <a:r>
              <a:rPr lang="en-GB" sz="1400" dirty="0" smtClean="0"/>
              <a:t>seminar to explain </a:t>
            </a:r>
          </a:p>
          <a:p>
            <a:r>
              <a:rPr lang="en-GB" sz="1400" dirty="0" smtClean="0"/>
              <a:t>all this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289868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power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5363E-F10D-4F5B-A5C2-45443C8F8853}" type="slidenum">
              <a:rPr lang="en-US" smtClean="0"/>
              <a:pPr/>
              <a:t>27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611473"/>
              </p:ext>
            </p:extLst>
          </p:nvPr>
        </p:nvGraphicFramePr>
        <p:xfrm>
          <a:off x="609600" y="1676400"/>
          <a:ext cx="31242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/>
                <a:gridCol w="1066800"/>
                <a:gridCol w="990600"/>
              </a:tblGrid>
              <a:tr h="307398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400x400 pixels</a:t>
                      </a:r>
                      <a:r>
                        <a:rPr lang="en-GB" sz="1200" baseline="0" dirty="0" smtClean="0"/>
                        <a:t> </a:t>
                      </a:r>
                      <a:r>
                        <a:rPr lang="en-GB" sz="1200" dirty="0" smtClean="0"/>
                        <a:t>power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err="1" smtClean="0"/>
                        <a:t>Typ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Worst</a:t>
                      </a:r>
                      <a:endParaRPr lang="en-GB" sz="1200" dirty="0"/>
                    </a:p>
                  </a:txBody>
                  <a:tcPr/>
                </a:tc>
              </a:tr>
              <a:tr h="249334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Analog array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0.96W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1.6W</a:t>
                      </a:r>
                      <a:endParaRPr lang="en-GB" sz="1200" dirty="0"/>
                    </a:p>
                  </a:txBody>
                  <a:tcPr/>
                </a:tc>
              </a:tr>
              <a:tr h="249334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Digital array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0.77W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0.99W</a:t>
                      </a:r>
                      <a:endParaRPr lang="en-GB" sz="1200" dirty="0"/>
                    </a:p>
                  </a:txBody>
                  <a:tcPr/>
                </a:tc>
              </a:tr>
              <a:tr h="249334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EOC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0.2W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0.3W</a:t>
                      </a:r>
                      <a:endParaRPr lang="en-GB" sz="1200" dirty="0"/>
                    </a:p>
                  </a:txBody>
                  <a:tcPr/>
                </a:tc>
              </a:tr>
              <a:tr h="249334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IO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0.2W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0.3W</a:t>
                      </a:r>
                      <a:endParaRPr lang="en-GB" sz="1200" dirty="0"/>
                    </a:p>
                  </a:txBody>
                  <a:tcPr/>
                </a:tc>
              </a:tr>
              <a:tr h="249334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Shunt-LDO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0.5W (25%)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1W (30%)</a:t>
                      </a:r>
                      <a:endParaRPr lang="en-GB" sz="1200" dirty="0"/>
                    </a:p>
                  </a:txBody>
                  <a:tcPr/>
                </a:tc>
              </a:tr>
              <a:tr h="249334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Total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1" dirty="0" smtClean="0"/>
                        <a:t>~3W</a:t>
                      </a:r>
                      <a:endParaRPr lang="en-GB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1" dirty="0" smtClean="0"/>
                        <a:t>~4W</a:t>
                      </a:r>
                      <a:endParaRPr lang="en-GB" sz="1200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3422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Internal organization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582" y="931606"/>
            <a:ext cx="5184818" cy="5638800"/>
          </a:xfrm>
        </p:spPr>
        <p:txBody>
          <a:bodyPr/>
          <a:lstStyle/>
          <a:p>
            <a:r>
              <a:rPr lang="en-GB" sz="2000" dirty="0" smtClean="0"/>
              <a:t>Before: R&amp;D in working groups:</a:t>
            </a:r>
          </a:p>
          <a:p>
            <a:pPr lvl="1"/>
            <a:r>
              <a:rPr lang="en-GB" sz="1800" dirty="0" smtClean="0"/>
              <a:t>Radiation effects and rad hard design</a:t>
            </a:r>
          </a:p>
          <a:p>
            <a:pPr lvl="1"/>
            <a:r>
              <a:rPr lang="en-GB" sz="1800" dirty="0" smtClean="0"/>
              <a:t>Analog: Low power/noise/area </a:t>
            </a:r>
            <a:r>
              <a:rPr lang="en-GB" sz="1800" dirty="0" err="1" smtClean="0"/>
              <a:t>analog</a:t>
            </a:r>
            <a:r>
              <a:rPr lang="en-GB" sz="1800" dirty="0" smtClean="0"/>
              <a:t> front-ends</a:t>
            </a:r>
          </a:p>
          <a:p>
            <a:pPr lvl="1"/>
            <a:r>
              <a:rPr lang="en-GB" sz="1800" dirty="0" smtClean="0"/>
              <a:t>IP blocks: ADC, DAC, PLL, Modified digital library, etc.</a:t>
            </a:r>
          </a:p>
          <a:p>
            <a:pPr lvl="1"/>
            <a:r>
              <a:rPr lang="en-GB" sz="1800" dirty="0" smtClean="0"/>
              <a:t>Simulation and architecture: Simulation, Optimization, Verification, ,</a:t>
            </a:r>
          </a:p>
          <a:p>
            <a:pPr lvl="1"/>
            <a:r>
              <a:rPr lang="en-GB" sz="1800" dirty="0" smtClean="0"/>
              <a:t>IO: IO interface</a:t>
            </a:r>
          </a:p>
          <a:p>
            <a:pPr marL="457200" lvl="1" indent="0">
              <a:buNone/>
            </a:pPr>
            <a:r>
              <a:rPr lang="en-GB" sz="2000" dirty="0" smtClean="0"/>
              <a:t>Collaboration meetings across WGs</a:t>
            </a:r>
          </a:p>
          <a:p>
            <a:r>
              <a:rPr lang="en-GB" sz="2000" dirty="0" smtClean="0"/>
              <a:t>Now (from 1/1 2016): Focussed on large scale demonstrator</a:t>
            </a:r>
          </a:p>
          <a:p>
            <a:pPr lvl="1"/>
            <a:r>
              <a:rPr lang="en-GB" sz="1800" dirty="0" smtClean="0"/>
              <a:t>Project structure for RD53A demonstrator</a:t>
            </a:r>
          </a:p>
          <a:p>
            <a:pPr lvl="2"/>
            <a:r>
              <a:rPr lang="en-GB" sz="1600" dirty="0" smtClean="0"/>
              <a:t>Bring everything together to make working large scale chip</a:t>
            </a:r>
          </a:p>
          <a:p>
            <a:pPr lvl="1"/>
            <a:r>
              <a:rPr lang="en-GB" sz="1800" dirty="0" smtClean="0"/>
              <a:t>Radiation WG (still a critical issue)</a:t>
            </a:r>
            <a:endParaRPr lang="en-GB" sz="2000" dirty="0" smtClean="0"/>
          </a:p>
          <a:p>
            <a:endParaRPr lang="en-GB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5363E-F10D-4F5B-A5C2-45443C8F8853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388" y="4002344"/>
            <a:ext cx="3487057" cy="236220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5791860" y="1272400"/>
            <a:ext cx="1227570" cy="460850"/>
          </a:xfrm>
          <a:custGeom>
            <a:avLst/>
            <a:gdLst>
              <a:gd name="connsiteX0" fmla="*/ 0 w 657534"/>
              <a:gd name="connsiteY0" fmla="*/ 41753 h 417534"/>
              <a:gd name="connsiteX1" fmla="*/ 41753 w 657534"/>
              <a:gd name="connsiteY1" fmla="*/ 0 h 417534"/>
              <a:gd name="connsiteX2" fmla="*/ 615781 w 657534"/>
              <a:gd name="connsiteY2" fmla="*/ 0 h 417534"/>
              <a:gd name="connsiteX3" fmla="*/ 657534 w 657534"/>
              <a:gd name="connsiteY3" fmla="*/ 41753 h 417534"/>
              <a:gd name="connsiteX4" fmla="*/ 657534 w 657534"/>
              <a:gd name="connsiteY4" fmla="*/ 375781 h 417534"/>
              <a:gd name="connsiteX5" fmla="*/ 615781 w 657534"/>
              <a:gd name="connsiteY5" fmla="*/ 417534 h 417534"/>
              <a:gd name="connsiteX6" fmla="*/ 41753 w 657534"/>
              <a:gd name="connsiteY6" fmla="*/ 417534 h 417534"/>
              <a:gd name="connsiteX7" fmla="*/ 0 w 657534"/>
              <a:gd name="connsiteY7" fmla="*/ 375781 h 417534"/>
              <a:gd name="connsiteX8" fmla="*/ 0 w 657534"/>
              <a:gd name="connsiteY8" fmla="*/ 41753 h 41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7534" h="417534">
                <a:moveTo>
                  <a:pt x="0" y="41753"/>
                </a:moveTo>
                <a:cubicBezTo>
                  <a:pt x="0" y="18693"/>
                  <a:pt x="18693" y="0"/>
                  <a:pt x="41753" y="0"/>
                </a:cubicBezTo>
                <a:lnTo>
                  <a:pt x="615781" y="0"/>
                </a:lnTo>
                <a:cubicBezTo>
                  <a:pt x="638841" y="0"/>
                  <a:pt x="657534" y="18693"/>
                  <a:pt x="657534" y="41753"/>
                </a:cubicBezTo>
                <a:lnTo>
                  <a:pt x="657534" y="375781"/>
                </a:lnTo>
                <a:cubicBezTo>
                  <a:pt x="657534" y="398841"/>
                  <a:pt x="638841" y="417534"/>
                  <a:pt x="615781" y="417534"/>
                </a:cubicBezTo>
                <a:lnTo>
                  <a:pt x="41753" y="417534"/>
                </a:lnTo>
                <a:cubicBezTo>
                  <a:pt x="18693" y="417534"/>
                  <a:pt x="0" y="398841"/>
                  <a:pt x="0" y="375781"/>
                </a:cubicBezTo>
                <a:lnTo>
                  <a:pt x="0" y="41753"/>
                </a:lnTo>
                <a:close/>
              </a:path>
            </a:pathLst>
          </a:custGeom>
          <a:solidFill>
            <a:srgbClr val="0080FF">
              <a:alpha val="60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279" tIns="31279" rIns="31279" bIns="31279" numCol="1" spcCol="1270" anchor="ctr" anchorCtr="0">
            <a:noAutofit/>
          </a:bodyPr>
          <a:lstStyle/>
          <a:p>
            <a:pPr lvl="0" algn="ctr" defTabSz="2222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 smtClean="0">
                <a:latin typeface="Verdana"/>
                <a:cs typeface="Verdana"/>
              </a:rPr>
              <a:t>Radiation WG</a:t>
            </a:r>
            <a:endParaRPr lang="en-US" sz="1400" kern="1200" dirty="0">
              <a:latin typeface="Verdana"/>
              <a:cs typeface="Verdana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7259362" y="1272400"/>
            <a:ext cx="1079686" cy="460849"/>
          </a:xfrm>
          <a:custGeom>
            <a:avLst/>
            <a:gdLst>
              <a:gd name="connsiteX0" fmla="*/ 0 w 657534"/>
              <a:gd name="connsiteY0" fmla="*/ 41753 h 417534"/>
              <a:gd name="connsiteX1" fmla="*/ 41753 w 657534"/>
              <a:gd name="connsiteY1" fmla="*/ 0 h 417534"/>
              <a:gd name="connsiteX2" fmla="*/ 615781 w 657534"/>
              <a:gd name="connsiteY2" fmla="*/ 0 h 417534"/>
              <a:gd name="connsiteX3" fmla="*/ 657534 w 657534"/>
              <a:gd name="connsiteY3" fmla="*/ 41753 h 417534"/>
              <a:gd name="connsiteX4" fmla="*/ 657534 w 657534"/>
              <a:gd name="connsiteY4" fmla="*/ 375781 h 417534"/>
              <a:gd name="connsiteX5" fmla="*/ 615781 w 657534"/>
              <a:gd name="connsiteY5" fmla="*/ 417534 h 417534"/>
              <a:gd name="connsiteX6" fmla="*/ 41753 w 657534"/>
              <a:gd name="connsiteY6" fmla="*/ 417534 h 417534"/>
              <a:gd name="connsiteX7" fmla="*/ 0 w 657534"/>
              <a:gd name="connsiteY7" fmla="*/ 375781 h 417534"/>
              <a:gd name="connsiteX8" fmla="*/ 0 w 657534"/>
              <a:gd name="connsiteY8" fmla="*/ 41753 h 41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7534" h="417534">
                <a:moveTo>
                  <a:pt x="0" y="41753"/>
                </a:moveTo>
                <a:cubicBezTo>
                  <a:pt x="0" y="18693"/>
                  <a:pt x="18693" y="0"/>
                  <a:pt x="41753" y="0"/>
                </a:cubicBezTo>
                <a:lnTo>
                  <a:pt x="615781" y="0"/>
                </a:lnTo>
                <a:cubicBezTo>
                  <a:pt x="638841" y="0"/>
                  <a:pt x="657534" y="18693"/>
                  <a:pt x="657534" y="41753"/>
                </a:cubicBezTo>
                <a:lnTo>
                  <a:pt x="657534" y="375781"/>
                </a:lnTo>
                <a:cubicBezTo>
                  <a:pt x="657534" y="398841"/>
                  <a:pt x="638841" y="417534"/>
                  <a:pt x="615781" y="417534"/>
                </a:cubicBezTo>
                <a:lnTo>
                  <a:pt x="41753" y="417534"/>
                </a:lnTo>
                <a:cubicBezTo>
                  <a:pt x="18693" y="417534"/>
                  <a:pt x="0" y="398841"/>
                  <a:pt x="0" y="375781"/>
                </a:cubicBezTo>
                <a:lnTo>
                  <a:pt x="0" y="41753"/>
                </a:lnTo>
                <a:close/>
              </a:path>
            </a:pathLst>
          </a:custGeom>
          <a:solidFill>
            <a:srgbClr val="0080FF">
              <a:alpha val="60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279" tIns="31279" rIns="31279" bIns="31279" numCol="1" spcCol="1270" anchor="ctr" anchorCtr="0">
            <a:noAutofit/>
          </a:bodyPr>
          <a:lstStyle/>
          <a:p>
            <a:pPr lvl="0" algn="ctr" defTabSz="2222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 smtClean="0">
                <a:latin typeface="Verdana"/>
                <a:cs typeface="Verdana"/>
              </a:rPr>
              <a:t>Analog WG</a:t>
            </a:r>
            <a:endParaRPr lang="en-US" sz="1400" kern="1200" dirty="0">
              <a:latin typeface="Verdana"/>
              <a:cs typeface="Verdana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5791200" y="2012901"/>
            <a:ext cx="744602" cy="460849"/>
          </a:xfrm>
          <a:custGeom>
            <a:avLst/>
            <a:gdLst>
              <a:gd name="connsiteX0" fmla="*/ 0 w 657534"/>
              <a:gd name="connsiteY0" fmla="*/ 41753 h 417534"/>
              <a:gd name="connsiteX1" fmla="*/ 41753 w 657534"/>
              <a:gd name="connsiteY1" fmla="*/ 0 h 417534"/>
              <a:gd name="connsiteX2" fmla="*/ 615781 w 657534"/>
              <a:gd name="connsiteY2" fmla="*/ 0 h 417534"/>
              <a:gd name="connsiteX3" fmla="*/ 657534 w 657534"/>
              <a:gd name="connsiteY3" fmla="*/ 41753 h 417534"/>
              <a:gd name="connsiteX4" fmla="*/ 657534 w 657534"/>
              <a:gd name="connsiteY4" fmla="*/ 375781 h 417534"/>
              <a:gd name="connsiteX5" fmla="*/ 615781 w 657534"/>
              <a:gd name="connsiteY5" fmla="*/ 417534 h 417534"/>
              <a:gd name="connsiteX6" fmla="*/ 41753 w 657534"/>
              <a:gd name="connsiteY6" fmla="*/ 417534 h 417534"/>
              <a:gd name="connsiteX7" fmla="*/ 0 w 657534"/>
              <a:gd name="connsiteY7" fmla="*/ 375781 h 417534"/>
              <a:gd name="connsiteX8" fmla="*/ 0 w 657534"/>
              <a:gd name="connsiteY8" fmla="*/ 41753 h 41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7534" h="417534">
                <a:moveTo>
                  <a:pt x="0" y="41753"/>
                </a:moveTo>
                <a:cubicBezTo>
                  <a:pt x="0" y="18693"/>
                  <a:pt x="18693" y="0"/>
                  <a:pt x="41753" y="0"/>
                </a:cubicBezTo>
                <a:lnTo>
                  <a:pt x="615781" y="0"/>
                </a:lnTo>
                <a:cubicBezTo>
                  <a:pt x="638841" y="0"/>
                  <a:pt x="657534" y="18693"/>
                  <a:pt x="657534" y="41753"/>
                </a:cubicBezTo>
                <a:lnTo>
                  <a:pt x="657534" y="375781"/>
                </a:lnTo>
                <a:cubicBezTo>
                  <a:pt x="657534" y="398841"/>
                  <a:pt x="638841" y="417534"/>
                  <a:pt x="615781" y="417534"/>
                </a:cubicBezTo>
                <a:lnTo>
                  <a:pt x="41753" y="417534"/>
                </a:lnTo>
                <a:cubicBezTo>
                  <a:pt x="18693" y="417534"/>
                  <a:pt x="0" y="398841"/>
                  <a:pt x="0" y="375781"/>
                </a:cubicBezTo>
                <a:lnTo>
                  <a:pt x="0" y="41753"/>
                </a:lnTo>
                <a:close/>
              </a:path>
            </a:pathLst>
          </a:custGeom>
          <a:solidFill>
            <a:srgbClr val="0080FF">
              <a:alpha val="60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279" tIns="31279" rIns="31279" bIns="31279" numCol="1" spcCol="1270" anchor="ctr" anchorCtr="0">
            <a:noAutofit/>
          </a:bodyPr>
          <a:lstStyle/>
          <a:p>
            <a:pPr lvl="0" algn="ctr" defTabSz="2222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 smtClean="0">
                <a:latin typeface="Verdana"/>
                <a:cs typeface="Verdana"/>
              </a:rPr>
              <a:t>IP WG</a:t>
            </a:r>
            <a:endParaRPr lang="en-US" sz="1400" kern="1200" dirty="0">
              <a:latin typeface="Verdana"/>
              <a:cs typeface="Verdana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7273715" y="1915270"/>
            <a:ext cx="1086337" cy="460849"/>
          </a:xfrm>
          <a:custGeom>
            <a:avLst/>
            <a:gdLst>
              <a:gd name="connsiteX0" fmla="*/ 0 w 657534"/>
              <a:gd name="connsiteY0" fmla="*/ 41753 h 417534"/>
              <a:gd name="connsiteX1" fmla="*/ 41753 w 657534"/>
              <a:gd name="connsiteY1" fmla="*/ 0 h 417534"/>
              <a:gd name="connsiteX2" fmla="*/ 615781 w 657534"/>
              <a:gd name="connsiteY2" fmla="*/ 0 h 417534"/>
              <a:gd name="connsiteX3" fmla="*/ 657534 w 657534"/>
              <a:gd name="connsiteY3" fmla="*/ 41753 h 417534"/>
              <a:gd name="connsiteX4" fmla="*/ 657534 w 657534"/>
              <a:gd name="connsiteY4" fmla="*/ 375781 h 417534"/>
              <a:gd name="connsiteX5" fmla="*/ 615781 w 657534"/>
              <a:gd name="connsiteY5" fmla="*/ 417534 h 417534"/>
              <a:gd name="connsiteX6" fmla="*/ 41753 w 657534"/>
              <a:gd name="connsiteY6" fmla="*/ 417534 h 417534"/>
              <a:gd name="connsiteX7" fmla="*/ 0 w 657534"/>
              <a:gd name="connsiteY7" fmla="*/ 375781 h 417534"/>
              <a:gd name="connsiteX8" fmla="*/ 0 w 657534"/>
              <a:gd name="connsiteY8" fmla="*/ 41753 h 41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7534" h="417534">
                <a:moveTo>
                  <a:pt x="0" y="41753"/>
                </a:moveTo>
                <a:cubicBezTo>
                  <a:pt x="0" y="18693"/>
                  <a:pt x="18693" y="0"/>
                  <a:pt x="41753" y="0"/>
                </a:cubicBezTo>
                <a:lnTo>
                  <a:pt x="615781" y="0"/>
                </a:lnTo>
                <a:cubicBezTo>
                  <a:pt x="638841" y="0"/>
                  <a:pt x="657534" y="18693"/>
                  <a:pt x="657534" y="41753"/>
                </a:cubicBezTo>
                <a:lnTo>
                  <a:pt x="657534" y="375781"/>
                </a:lnTo>
                <a:cubicBezTo>
                  <a:pt x="657534" y="398841"/>
                  <a:pt x="638841" y="417534"/>
                  <a:pt x="615781" y="417534"/>
                </a:cubicBezTo>
                <a:lnTo>
                  <a:pt x="41753" y="417534"/>
                </a:lnTo>
                <a:cubicBezTo>
                  <a:pt x="18693" y="417534"/>
                  <a:pt x="0" y="398841"/>
                  <a:pt x="0" y="375781"/>
                </a:cubicBezTo>
                <a:lnTo>
                  <a:pt x="0" y="41753"/>
                </a:lnTo>
                <a:close/>
              </a:path>
            </a:pathLst>
          </a:custGeom>
          <a:solidFill>
            <a:srgbClr val="0080FF">
              <a:alpha val="60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279" tIns="31279" rIns="31279" bIns="31279" numCol="1" spcCol="1270" anchor="ctr" anchorCtr="0">
            <a:noAutofit/>
          </a:bodyPr>
          <a:lstStyle/>
          <a:p>
            <a:pPr lvl="0" algn="ctr" defTabSz="2222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latin typeface="Verdana"/>
                <a:cs typeface="Verdana"/>
              </a:rPr>
              <a:t>Simulation WG</a:t>
            </a:r>
            <a:endParaRPr lang="en-US" sz="1400" kern="1200" dirty="0">
              <a:latin typeface="Verdana"/>
              <a:cs typeface="Verdana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5786284" y="2647082"/>
            <a:ext cx="1850514" cy="460849"/>
          </a:xfrm>
          <a:custGeom>
            <a:avLst/>
            <a:gdLst>
              <a:gd name="connsiteX0" fmla="*/ 0 w 657534"/>
              <a:gd name="connsiteY0" fmla="*/ 41753 h 417534"/>
              <a:gd name="connsiteX1" fmla="*/ 41753 w 657534"/>
              <a:gd name="connsiteY1" fmla="*/ 0 h 417534"/>
              <a:gd name="connsiteX2" fmla="*/ 615781 w 657534"/>
              <a:gd name="connsiteY2" fmla="*/ 0 h 417534"/>
              <a:gd name="connsiteX3" fmla="*/ 657534 w 657534"/>
              <a:gd name="connsiteY3" fmla="*/ 41753 h 417534"/>
              <a:gd name="connsiteX4" fmla="*/ 657534 w 657534"/>
              <a:gd name="connsiteY4" fmla="*/ 375781 h 417534"/>
              <a:gd name="connsiteX5" fmla="*/ 615781 w 657534"/>
              <a:gd name="connsiteY5" fmla="*/ 417534 h 417534"/>
              <a:gd name="connsiteX6" fmla="*/ 41753 w 657534"/>
              <a:gd name="connsiteY6" fmla="*/ 417534 h 417534"/>
              <a:gd name="connsiteX7" fmla="*/ 0 w 657534"/>
              <a:gd name="connsiteY7" fmla="*/ 375781 h 417534"/>
              <a:gd name="connsiteX8" fmla="*/ 0 w 657534"/>
              <a:gd name="connsiteY8" fmla="*/ 41753 h 41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7534" h="417534">
                <a:moveTo>
                  <a:pt x="0" y="41753"/>
                </a:moveTo>
                <a:cubicBezTo>
                  <a:pt x="0" y="18693"/>
                  <a:pt x="18693" y="0"/>
                  <a:pt x="41753" y="0"/>
                </a:cubicBezTo>
                <a:lnTo>
                  <a:pt x="615781" y="0"/>
                </a:lnTo>
                <a:cubicBezTo>
                  <a:pt x="638841" y="0"/>
                  <a:pt x="657534" y="18693"/>
                  <a:pt x="657534" y="41753"/>
                </a:cubicBezTo>
                <a:lnTo>
                  <a:pt x="657534" y="375781"/>
                </a:lnTo>
                <a:cubicBezTo>
                  <a:pt x="657534" y="398841"/>
                  <a:pt x="638841" y="417534"/>
                  <a:pt x="615781" y="417534"/>
                </a:cubicBezTo>
                <a:lnTo>
                  <a:pt x="41753" y="417534"/>
                </a:lnTo>
                <a:cubicBezTo>
                  <a:pt x="18693" y="417534"/>
                  <a:pt x="0" y="398841"/>
                  <a:pt x="0" y="375781"/>
                </a:cubicBezTo>
                <a:lnTo>
                  <a:pt x="0" y="41753"/>
                </a:lnTo>
                <a:close/>
              </a:path>
            </a:pathLst>
          </a:custGeom>
          <a:solidFill>
            <a:srgbClr val="0080FF">
              <a:alpha val="60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279" tIns="31279" rIns="31279" bIns="31279" numCol="1" spcCol="1270" anchor="ctr" anchorCtr="0">
            <a:noAutofit/>
          </a:bodyPr>
          <a:lstStyle/>
          <a:p>
            <a:pPr lvl="0" algn="ctr" defTabSz="2222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 smtClean="0">
                <a:latin typeface="Verdana"/>
                <a:cs typeface="Verdana"/>
              </a:rPr>
              <a:t>Top level and chip integration WG</a:t>
            </a:r>
            <a:endParaRPr lang="en-US" sz="1400" kern="1200" dirty="0">
              <a:latin typeface="Verdana"/>
              <a:cs typeface="Verdana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7909656" y="2633648"/>
            <a:ext cx="858784" cy="460849"/>
          </a:xfrm>
          <a:custGeom>
            <a:avLst/>
            <a:gdLst>
              <a:gd name="connsiteX0" fmla="*/ 0 w 657534"/>
              <a:gd name="connsiteY0" fmla="*/ 41753 h 417534"/>
              <a:gd name="connsiteX1" fmla="*/ 41753 w 657534"/>
              <a:gd name="connsiteY1" fmla="*/ 0 h 417534"/>
              <a:gd name="connsiteX2" fmla="*/ 615781 w 657534"/>
              <a:gd name="connsiteY2" fmla="*/ 0 h 417534"/>
              <a:gd name="connsiteX3" fmla="*/ 657534 w 657534"/>
              <a:gd name="connsiteY3" fmla="*/ 41753 h 417534"/>
              <a:gd name="connsiteX4" fmla="*/ 657534 w 657534"/>
              <a:gd name="connsiteY4" fmla="*/ 375781 h 417534"/>
              <a:gd name="connsiteX5" fmla="*/ 615781 w 657534"/>
              <a:gd name="connsiteY5" fmla="*/ 417534 h 417534"/>
              <a:gd name="connsiteX6" fmla="*/ 41753 w 657534"/>
              <a:gd name="connsiteY6" fmla="*/ 417534 h 417534"/>
              <a:gd name="connsiteX7" fmla="*/ 0 w 657534"/>
              <a:gd name="connsiteY7" fmla="*/ 375781 h 417534"/>
              <a:gd name="connsiteX8" fmla="*/ 0 w 657534"/>
              <a:gd name="connsiteY8" fmla="*/ 41753 h 41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7534" h="417534">
                <a:moveTo>
                  <a:pt x="0" y="41753"/>
                </a:moveTo>
                <a:cubicBezTo>
                  <a:pt x="0" y="18693"/>
                  <a:pt x="18693" y="0"/>
                  <a:pt x="41753" y="0"/>
                </a:cubicBezTo>
                <a:lnTo>
                  <a:pt x="615781" y="0"/>
                </a:lnTo>
                <a:cubicBezTo>
                  <a:pt x="638841" y="0"/>
                  <a:pt x="657534" y="18693"/>
                  <a:pt x="657534" y="41753"/>
                </a:cubicBezTo>
                <a:lnTo>
                  <a:pt x="657534" y="375781"/>
                </a:lnTo>
                <a:cubicBezTo>
                  <a:pt x="657534" y="398841"/>
                  <a:pt x="638841" y="417534"/>
                  <a:pt x="615781" y="417534"/>
                </a:cubicBezTo>
                <a:lnTo>
                  <a:pt x="41753" y="417534"/>
                </a:lnTo>
                <a:cubicBezTo>
                  <a:pt x="18693" y="417534"/>
                  <a:pt x="0" y="398841"/>
                  <a:pt x="0" y="375781"/>
                </a:cubicBezTo>
                <a:lnTo>
                  <a:pt x="0" y="41753"/>
                </a:lnTo>
                <a:close/>
              </a:path>
            </a:pathLst>
          </a:custGeom>
          <a:solidFill>
            <a:srgbClr val="0080FF">
              <a:alpha val="60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279" tIns="31279" rIns="31279" bIns="31279" numCol="1" spcCol="1270" anchor="ctr" anchorCtr="0">
            <a:noAutofit/>
          </a:bodyPr>
          <a:lstStyle/>
          <a:p>
            <a:pPr lvl="0" algn="ctr" defTabSz="2222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 smtClean="0">
                <a:latin typeface="Verdana"/>
                <a:cs typeface="Verdana"/>
              </a:rPr>
              <a:t>I/O WG</a:t>
            </a:r>
            <a:endParaRPr lang="en-US" sz="1400" kern="12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197768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/>
          <a:lstStyle/>
          <a:p>
            <a:r>
              <a:rPr lang="en-GB" dirty="0" smtClean="0"/>
              <a:t>Radiation effects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8686800" cy="5715000"/>
          </a:xfrm>
        </p:spPr>
        <p:txBody>
          <a:bodyPr/>
          <a:lstStyle/>
          <a:p>
            <a:r>
              <a:rPr lang="en-GB" sz="1600" dirty="0" smtClean="0"/>
              <a:t>Radiation test and qualification of 65nm technology: 1Grad and 2 10</a:t>
            </a:r>
            <a:r>
              <a:rPr lang="en-GB" sz="1600" baseline="30000" dirty="0" smtClean="0"/>
              <a:t>16</a:t>
            </a:r>
            <a:r>
              <a:rPr lang="en-GB" sz="1600" dirty="0" smtClean="0"/>
              <a:t> </a:t>
            </a:r>
            <a:r>
              <a:rPr lang="en-GB" sz="1600" dirty="0" err="1" smtClean="0"/>
              <a:t>neu</a:t>
            </a:r>
            <a:r>
              <a:rPr lang="en-GB" sz="1600" dirty="0" smtClean="0"/>
              <a:t>/cm</a:t>
            </a:r>
            <a:r>
              <a:rPr lang="en-GB" sz="1600" baseline="30000" dirty="0" smtClean="0"/>
              <a:t>2</a:t>
            </a:r>
            <a:endParaRPr lang="en-GB" sz="1600" dirty="0"/>
          </a:p>
          <a:p>
            <a:pPr lvl="1"/>
            <a:r>
              <a:rPr lang="en-GB" sz="1200" dirty="0" smtClean="0"/>
              <a:t>Radiation tests with X-rays, Cobalt source and 3Mev protons</a:t>
            </a:r>
          </a:p>
          <a:p>
            <a:r>
              <a:rPr lang="en-GB" sz="1600" dirty="0" smtClean="0"/>
              <a:t>Significant radiation damage above ~100Mrad (only critical for pixels)</a:t>
            </a:r>
          </a:p>
          <a:p>
            <a:pPr lvl="1"/>
            <a:r>
              <a:rPr lang="en-GB" sz="1200" dirty="0" smtClean="0"/>
              <a:t>New radiation effects made it difficult to reach clear conclusions</a:t>
            </a:r>
          </a:p>
          <a:p>
            <a:r>
              <a:rPr lang="en-GB" sz="1600" dirty="0" smtClean="0"/>
              <a:t>Two major “effects”</a:t>
            </a:r>
          </a:p>
          <a:p>
            <a:pPr lvl="1"/>
            <a:r>
              <a:rPr lang="en-GB" sz="1200" dirty="0" smtClean="0"/>
              <a:t>Radiation damage (</a:t>
            </a:r>
            <a:r>
              <a:rPr lang="en-GB" sz="1200" dirty="0" err="1" smtClean="0"/>
              <a:t>transconductance</a:t>
            </a:r>
            <a:r>
              <a:rPr lang="en-GB" sz="1200" dirty="0" smtClean="0"/>
              <a:t>) during radiation depends on: Device type, L, W, Bias, Temperature</a:t>
            </a:r>
          </a:p>
          <a:p>
            <a:pPr lvl="1"/>
            <a:r>
              <a:rPr lang="en-GB" sz="1200" dirty="0" smtClean="0"/>
              <a:t>Annealing effects depends on: </a:t>
            </a:r>
            <a:r>
              <a:rPr lang="en-GB" sz="1200" dirty="0"/>
              <a:t>T</a:t>
            </a:r>
            <a:r>
              <a:rPr lang="en-GB" sz="1200" dirty="0" smtClean="0"/>
              <a:t>emperature, Time, Bias, Device type, L, W, Received dose</a:t>
            </a:r>
            <a:br>
              <a:rPr lang="en-GB" sz="1200" dirty="0" smtClean="0"/>
            </a:br>
            <a:r>
              <a:rPr lang="en-GB" sz="1200" dirty="0"/>
              <a:t>P</a:t>
            </a:r>
            <a:r>
              <a:rPr lang="en-GB" sz="1200" dirty="0" smtClean="0"/>
              <a:t>artial recovery (</a:t>
            </a:r>
            <a:r>
              <a:rPr lang="en-GB" sz="1200" dirty="0" err="1" smtClean="0"/>
              <a:t>transconductance</a:t>
            </a:r>
            <a:r>
              <a:rPr lang="en-GB" sz="1200" dirty="0" smtClean="0"/>
              <a:t>) or getting worse (</a:t>
            </a:r>
            <a:r>
              <a:rPr lang="en-GB" sz="1200" dirty="0" err="1" smtClean="0"/>
              <a:t>V</a:t>
            </a:r>
            <a:r>
              <a:rPr lang="en-GB" sz="1200" baseline="-25000" dirty="0" err="1" smtClean="0"/>
              <a:t>t</a:t>
            </a:r>
            <a:r>
              <a:rPr lang="en-GB" sz="1200" dirty="0" smtClean="0"/>
              <a:t> shift) </a:t>
            </a:r>
          </a:p>
          <a:p>
            <a:pPr lvl="1"/>
            <a:r>
              <a:rPr lang="en-GB" sz="1200" dirty="0" smtClean="0"/>
              <a:t>(Low dose rate effect)</a:t>
            </a:r>
          </a:p>
          <a:p>
            <a:r>
              <a:rPr lang="en-GB" sz="1600" dirty="0" smtClean="0"/>
              <a:t>Realistic to stand 500Mrad with conservative design approach</a:t>
            </a:r>
          </a:p>
          <a:p>
            <a:pPr lvl="1"/>
            <a:r>
              <a:rPr lang="en-GB" sz="1200" dirty="0" smtClean="0"/>
              <a:t>Cold detector: </a:t>
            </a:r>
            <a:r>
              <a:rPr lang="en-GB" sz="1200" dirty="0"/>
              <a:t>-20 - -10 </a:t>
            </a:r>
            <a:r>
              <a:rPr lang="en-GB" sz="1200" baseline="30000" dirty="0" err="1" smtClean="0"/>
              <a:t>o</a:t>
            </a:r>
            <a:r>
              <a:rPr lang="en-GB" sz="1200" dirty="0" err="1" smtClean="0"/>
              <a:t>C</a:t>
            </a:r>
            <a:r>
              <a:rPr lang="en-GB" sz="1200" dirty="0" smtClean="0"/>
              <a:t>, Not </a:t>
            </a:r>
            <a:r>
              <a:rPr lang="en-GB" sz="1200" dirty="0"/>
              <a:t>getting hotter than room </a:t>
            </a:r>
            <a:r>
              <a:rPr lang="en-GB" sz="1200" dirty="0" smtClean="0"/>
              <a:t>temperature while powered</a:t>
            </a:r>
            <a:endParaRPr lang="en-GB" sz="1200" dirty="0"/>
          </a:p>
          <a:p>
            <a:pPr lvl="1"/>
            <a:r>
              <a:rPr lang="en-GB" sz="1200" dirty="0" smtClean="0"/>
              <a:t>Analog: </a:t>
            </a:r>
            <a:r>
              <a:rPr lang="en-GB" sz="1200" dirty="0"/>
              <a:t>A</a:t>
            </a:r>
            <a:r>
              <a:rPr lang="en-GB" sz="1200" dirty="0" smtClean="0"/>
              <a:t>ppropriately designed (large transistors) will only have small radiation degradation</a:t>
            </a:r>
          </a:p>
          <a:p>
            <a:pPr lvl="2"/>
            <a:r>
              <a:rPr lang="en-GB" sz="1100" dirty="0"/>
              <a:t>C</a:t>
            </a:r>
            <a:r>
              <a:rPr lang="en-GB" sz="1100" dirty="0" smtClean="0"/>
              <a:t>onfirmed with multiple RD53 prototypes</a:t>
            </a:r>
          </a:p>
          <a:p>
            <a:pPr lvl="1"/>
            <a:r>
              <a:rPr lang="en-GB" sz="1200" dirty="0" smtClean="0"/>
              <a:t>Digital: Suffers significant speed degradation as using small transistors</a:t>
            </a:r>
          </a:p>
          <a:p>
            <a:pPr lvl="2"/>
            <a:r>
              <a:rPr lang="en-GB" sz="1100" dirty="0" smtClean="0"/>
              <a:t>High density logic in pixel array will have significant (200-400%) speed degradation.</a:t>
            </a:r>
            <a:br>
              <a:rPr lang="en-GB" sz="1100" dirty="0" smtClean="0"/>
            </a:br>
            <a:r>
              <a:rPr lang="en-GB" sz="1100" dirty="0" smtClean="0"/>
              <a:t>Only needs 40MHz operation frequency.</a:t>
            </a:r>
            <a:br>
              <a:rPr lang="en-GB" sz="1100" dirty="0" smtClean="0"/>
            </a:br>
            <a:r>
              <a:rPr lang="en-GB" sz="1100" dirty="0" smtClean="0"/>
              <a:t>High density digital library for pixel array (small modifications of TSMC lib)</a:t>
            </a:r>
          </a:p>
          <a:p>
            <a:pPr lvl="2"/>
            <a:r>
              <a:rPr lang="en-GB" sz="1100" dirty="0" smtClean="0"/>
              <a:t>High speed circuits to be designed with large transistors (dedicated digital library)</a:t>
            </a:r>
          </a:p>
          <a:p>
            <a:pPr lvl="2"/>
            <a:r>
              <a:rPr lang="en-GB" sz="1100" dirty="0" smtClean="0"/>
              <a:t>Leakage is not a serious problem in 65nm.</a:t>
            </a:r>
          </a:p>
          <a:p>
            <a:pPr lvl="2"/>
            <a:r>
              <a:rPr lang="en-GB" sz="1100" dirty="0"/>
              <a:t>V</a:t>
            </a:r>
            <a:r>
              <a:rPr lang="en-GB" sz="1100" dirty="0" smtClean="0"/>
              <a:t>erification with dedicated digital radiation test chip (DRAD)</a:t>
            </a:r>
            <a:endParaRPr lang="en-GB" sz="1100" dirty="0"/>
          </a:p>
          <a:p>
            <a:pPr lvl="1"/>
            <a:r>
              <a:rPr lang="en-GB" sz="1200" dirty="0" smtClean="0"/>
              <a:t>Inner barrel layer to be replaced after 5 years</a:t>
            </a:r>
          </a:p>
          <a:p>
            <a:r>
              <a:rPr lang="en-GB" sz="1600" dirty="0"/>
              <a:t>200/500Mrad simulation models extensively used for circuit simulation and optimization</a:t>
            </a:r>
          </a:p>
          <a:p>
            <a:r>
              <a:rPr lang="en-GB" sz="1600" dirty="0" smtClean="0"/>
              <a:t>Full scale pixel chip demonstrator will determine if 1Grad can be accomplished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5363E-F10D-4F5B-A5C2-45443C8F885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26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few radiation effects plots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5363E-F10D-4F5B-A5C2-45443C8F885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Screen Shot 2016-04-20 at 23.34.21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932" y="1027976"/>
            <a:ext cx="2311334" cy="165876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/>
          <p:cNvSpPr txBox="1"/>
          <p:nvPr/>
        </p:nvSpPr>
        <p:spPr>
          <a:xfrm>
            <a:off x="216096" y="2648218"/>
            <a:ext cx="1386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L=1000, W=1000</a:t>
            </a:r>
            <a:endParaRPr lang="en-GB" sz="1200" dirty="0"/>
          </a:p>
        </p:txBody>
      </p:sp>
      <p:pic>
        <p:nvPicPr>
          <p:cNvPr id="7" name="Screen Shot 2016-04-21 at 11.54.3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09526" y="1027976"/>
            <a:ext cx="1915886" cy="167640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Box 7"/>
          <p:cNvSpPr txBox="1"/>
          <p:nvPr/>
        </p:nvSpPr>
        <p:spPr>
          <a:xfrm>
            <a:off x="4609240" y="2690969"/>
            <a:ext cx="1476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L=1000n, W=120n</a:t>
            </a:r>
            <a:endParaRPr lang="en-GB" sz="1200" dirty="0"/>
          </a:p>
        </p:txBody>
      </p:sp>
      <p:pic>
        <p:nvPicPr>
          <p:cNvPr id="9" name="Screen Shot 2016-04-21 at 12.01.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43141" y="1027976"/>
            <a:ext cx="1926923" cy="167640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Box 9"/>
          <p:cNvSpPr txBox="1"/>
          <p:nvPr/>
        </p:nvSpPr>
        <p:spPr>
          <a:xfrm>
            <a:off x="6360724" y="2724544"/>
            <a:ext cx="13933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L=60n, W=1000n</a:t>
            </a:r>
            <a:endParaRPr lang="en-GB" sz="1200" dirty="0"/>
          </a:p>
        </p:txBody>
      </p:sp>
      <p:pic>
        <p:nvPicPr>
          <p:cNvPr id="11" name="Screen Shot 2016-04-21 at 00.03.34.png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09526" y="3010581"/>
            <a:ext cx="1676400" cy="1005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Screen Shot 2016-04-21 at 09.00.22.png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443141" y="3033814"/>
            <a:ext cx="1868009" cy="9793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Screen Shot 2016-04-21 at 12.09.50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02057" y="3962469"/>
            <a:ext cx="2218784" cy="23853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Screen Shot 2016-04-21 at 12.13.43.png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485104" y="4496881"/>
            <a:ext cx="3677696" cy="1821588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extBox 14"/>
          <p:cNvSpPr txBox="1"/>
          <p:nvPr/>
        </p:nvSpPr>
        <p:spPr>
          <a:xfrm>
            <a:off x="2279355" y="6294912"/>
            <a:ext cx="1800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PMOS, L=60n, W=600n</a:t>
            </a:r>
            <a:endParaRPr lang="en-GB" sz="12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72834" y="1027976"/>
            <a:ext cx="1624539" cy="165876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584842" y="2662538"/>
            <a:ext cx="1476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L=1000n, W=120n</a:t>
            </a:r>
            <a:endParaRPr lang="en-GB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4297373" y="3957504"/>
            <a:ext cx="21403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/>
              <a:t>Radiation Induced Narrow </a:t>
            </a:r>
            <a:br>
              <a:rPr lang="en-GB" sz="1100" dirty="0" smtClean="0"/>
            </a:br>
            <a:r>
              <a:rPr lang="en-GB" sz="1100" dirty="0" smtClean="0"/>
              <a:t>Channel Effect: RINCE (known)</a:t>
            </a:r>
            <a:endParaRPr lang="en-GB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6336437" y="3957503"/>
            <a:ext cx="1972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/>
              <a:t>Radiation Induced Short </a:t>
            </a:r>
            <a:br>
              <a:rPr lang="en-GB" sz="1100" dirty="0" smtClean="0"/>
            </a:br>
            <a:r>
              <a:rPr lang="en-GB" sz="1100" dirty="0" smtClean="0"/>
              <a:t>Channel Effect: RISCE (new)</a:t>
            </a:r>
            <a:endParaRPr lang="en-GB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4305840" y="6271354"/>
            <a:ext cx="25627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/>
              <a:t>Detrimental</a:t>
            </a:r>
            <a:r>
              <a:rPr lang="en-GB" sz="1200" dirty="0" smtClean="0"/>
              <a:t> annealing effect (new)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875963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/>
              <a:t>(bad) Annealing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3000"/>
            <a:ext cx="4114800" cy="2438400"/>
          </a:xfrm>
        </p:spPr>
        <p:txBody>
          <a:bodyPr/>
          <a:lstStyle/>
          <a:p>
            <a:r>
              <a:rPr lang="en-GB" sz="1600" dirty="0" smtClean="0"/>
              <a:t>Significant </a:t>
            </a:r>
            <a:r>
              <a:rPr lang="en-GB" sz="1600" dirty="0" err="1" smtClean="0"/>
              <a:t>V</a:t>
            </a:r>
            <a:r>
              <a:rPr lang="en-GB" sz="1600" baseline="-25000" dirty="0" err="1" smtClean="0"/>
              <a:t>t</a:t>
            </a:r>
            <a:r>
              <a:rPr lang="en-GB" sz="1600" dirty="0" smtClean="0"/>
              <a:t> shift can develop with annealing depending on Temperature, Time, Bias, Device type, L, W, Received dose, </a:t>
            </a:r>
            <a:endParaRPr lang="en-GB" sz="1600" dirty="0" smtClean="0"/>
          </a:p>
          <a:p>
            <a:pPr lvl="1"/>
            <a:r>
              <a:rPr lang="en-GB" sz="1200" dirty="0" smtClean="0"/>
              <a:t>Foundry specific problem ?</a:t>
            </a:r>
            <a:endParaRPr lang="en-GB" sz="1200" dirty="0" smtClean="0"/>
          </a:p>
          <a:p>
            <a:r>
              <a:rPr lang="en-GB" sz="1600" dirty="0" smtClean="0"/>
              <a:t>Latest's news: Indication that detrimental effect can be “avoided”/delayed by keeping cold</a:t>
            </a:r>
          </a:p>
          <a:p>
            <a:pPr lvl="1"/>
            <a:r>
              <a:rPr lang="en-GB" sz="1200" dirty="0" smtClean="0"/>
              <a:t>-20</a:t>
            </a:r>
            <a:r>
              <a:rPr lang="en-GB" sz="1200" baseline="30000" dirty="0" smtClean="0"/>
              <a:t>o</a:t>
            </a:r>
            <a:r>
              <a:rPr lang="en-GB" sz="1200" dirty="0" smtClean="0"/>
              <a:t>C for 10years</a:t>
            </a:r>
          </a:p>
          <a:p>
            <a:pPr lvl="1"/>
            <a:r>
              <a:rPr lang="en-GB" sz="1200" dirty="0"/>
              <a:t>R</a:t>
            </a:r>
            <a:r>
              <a:rPr lang="en-GB" sz="1200" dirty="0" smtClean="0"/>
              <a:t>oom temp for few months</a:t>
            </a:r>
            <a:r>
              <a:rPr lang="en-GB" sz="1200" dirty="0"/>
              <a:t/>
            </a:r>
            <a:br>
              <a:rPr lang="en-GB" sz="1200" dirty="0"/>
            </a:br>
            <a:r>
              <a:rPr lang="en-GB" sz="1200" dirty="0" smtClean="0"/>
              <a:t>(if unbiased more 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5363E-F10D-4F5B-A5C2-45443C8F885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Screen Shot 2016-04-21 at 12.17.13.png"/>
          <p:cNvPicPr>
            <a:picLocks/>
          </p:cNvPicPr>
          <p:nvPr/>
        </p:nvPicPr>
        <p:blipFill rotWithShape="1">
          <a:blip r:embed="rId2">
            <a:extLst/>
          </a:blip>
          <a:srcRect l="3030" t="2639" r="7577" b="3086"/>
          <a:stretch/>
        </p:blipFill>
        <p:spPr>
          <a:xfrm>
            <a:off x="3276600" y="3680464"/>
            <a:ext cx="5410200" cy="26441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013465"/>
            <a:ext cx="2895600" cy="256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9681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Changing technology 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7848600" cy="3962400"/>
          </a:xfrm>
        </p:spPr>
        <p:txBody>
          <a:bodyPr/>
          <a:lstStyle/>
          <a:p>
            <a:r>
              <a:rPr lang="en-GB" sz="1400" dirty="0" smtClean="0"/>
              <a:t>High </a:t>
            </a:r>
            <a:r>
              <a:rPr lang="en-GB" sz="1400" dirty="0" smtClean="0"/>
              <a:t>density required in small pixels for hit storage during trigger latency</a:t>
            </a:r>
          </a:p>
          <a:p>
            <a:pPr lvl="1"/>
            <a:r>
              <a:rPr lang="en-GB" sz="1100" dirty="0" smtClean="0"/>
              <a:t>130nm technology not sufficient density</a:t>
            </a:r>
          </a:p>
          <a:p>
            <a:r>
              <a:rPr lang="en-GB" sz="1400" dirty="0" smtClean="0"/>
              <a:t>Other 65nm technologies will now be tested for radiation damage</a:t>
            </a:r>
          </a:p>
          <a:p>
            <a:pPr lvl="1"/>
            <a:r>
              <a:rPr lang="en-GB" sz="1200" dirty="0" smtClean="0"/>
              <a:t>One technology has been seen to have </a:t>
            </a:r>
            <a:r>
              <a:rPr lang="en-GB" sz="1200" dirty="0" smtClean="0"/>
              <a:t>similar </a:t>
            </a:r>
            <a:r>
              <a:rPr lang="en-GB" sz="1200" dirty="0" smtClean="0"/>
              <a:t>radiation </a:t>
            </a:r>
            <a:r>
              <a:rPr lang="en-GB" sz="1200" dirty="0" smtClean="0"/>
              <a:t>damage, </a:t>
            </a:r>
            <a:br>
              <a:rPr lang="en-GB" sz="1200" dirty="0" smtClean="0"/>
            </a:br>
            <a:r>
              <a:rPr lang="en-GB" sz="1200" dirty="0" smtClean="0"/>
              <a:t>but most likely</a:t>
            </a:r>
            <a:r>
              <a:rPr lang="en-GB" sz="1200" dirty="0" smtClean="0"/>
              <a:t> less detrimental annealing</a:t>
            </a:r>
            <a:r>
              <a:rPr lang="en-GB" sz="1200" dirty="0" smtClean="0"/>
              <a:t> </a:t>
            </a:r>
            <a:r>
              <a:rPr lang="en-GB" sz="1200" dirty="0" smtClean="0"/>
              <a:t>(but not any more available)</a:t>
            </a:r>
          </a:p>
          <a:p>
            <a:pPr lvl="1"/>
            <a:r>
              <a:rPr lang="en-GB" sz="1200" dirty="0" smtClean="0"/>
              <a:t>Others could be </a:t>
            </a:r>
            <a:r>
              <a:rPr lang="en-GB" sz="1200" dirty="0" smtClean="0"/>
              <a:t>better or worse </a:t>
            </a:r>
            <a:r>
              <a:rPr lang="en-GB" sz="1200" dirty="0" smtClean="0"/>
              <a:t>(unpredictable)</a:t>
            </a:r>
          </a:p>
          <a:p>
            <a:r>
              <a:rPr lang="en-GB" sz="1400" dirty="0" smtClean="0"/>
              <a:t>Sub 65nm</a:t>
            </a:r>
          </a:p>
          <a:p>
            <a:pPr lvl="1"/>
            <a:r>
              <a:rPr lang="en-GB" sz="1100" dirty="0" smtClean="0"/>
              <a:t>Not yet radiation tested to these high levels</a:t>
            </a:r>
          </a:p>
          <a:p>
            <a:pPr lvl="1"/>
            <a:r>
              <a:rPr lang="en-GB" sz="1100" dirty="0" smtClean="0"/>
              <a:t>Significantly increased cost and complexity</a:t>
            </a:r>
          </a:p>
          <a:p>
            <a:r>
              <a:rPr lang="en-GB" sz="1200" dirty="0"/>
              <a:t>We would be “alone” as no other detectors needs to change technology</a:t>
            </a:r>
          </a:p>
          <a:p>
            <a:pPr lvl="1"/>
            <a:r>
              <a:rPr lang="en-GB" sz="1100" dirty="0"/>
              <a:t>Technology access, design kit, support, radiation testing, IPs, shared runs, etc.</a:t>
            </a:r>
            <a:endParaRPr lang="en-GB" sz="1400" dirty="0" smtClean="0"/>
          </a:p>
          <a:p>
            <a:r>
              <a:rPr lang="en-GB" sz="1400" dirty="0" smtClean="0"/>
              <a:t>RD53 stays with current 65nm technology for large scale demonstrator</a:t>
            </a:r>
          </a:p>
          <a:p>
            <a:pPr lvl="1"/>
            <a:r>
              <a:rPr lang="en-GB" sz="1100" dirty="0" smtClean="0"/>
              <a:t>Major design efforts invested in this</a:t>
            </a:r>
          </a:p>
          <a:p>
            <a:pPr lvl="1"/>
            <a:r>
              <a:rPr lang="en-GB" sz="1100" dirty="0" smtClean="0"/>
              <a:t>Appears viable for 500Mrad when taking appropriate precautions</a:t>
            </a:r>
          </a:p>
          <a:p>
            <a:pPr lvl="1"/>
            <a:r>
              <a:rPr lang="en-GB" sz="1100" dirty="0" smtClean="0"/>
              <a:t>If we are forced to change technology it will take ~1 year to remap design, IPs, FEs, libraries plus extensive radiation testing program will be needed.</a:t>
            </a:r>
            <a:endParaRPr lang="en-GB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5363E-F10D-4F5B-A5C2-45443C8F8853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5" name="Group 313"/>
          <p:cNvGrpSpPr/>
          <p:nvPr/>
        </p:nvGrpSpPr>
        <p:grpSpPr>
          <a:xfrm>
            <a:off x="439589" y="4486275"/>
            <a:ext cx="4267200" cy="2133600"/>
            <a:chOff x="0" y="0"/>
            <a:chExt cx="10795000" cy="4775200"/>
          </a:xfrm>
        </p:grpSpPr>
        <p:pic>
          <p:nvPicPr>
            <p:cNvPr id="6" name="Screen Shot 2016-04-21 at 13.23.40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15900" y="139700"/>
              <a:ext cx="10363200" cy="42164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" name="Picture 6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795000" cy="4775200"/>
            </a:xfrm>
            <a:prstGeom prst="rect">
              <a:avLst/>
            </a:prstGeom>
            <a:effectLst/>
          </p:spPr>
        </p:pic>
      </p:grpSp>
      <p:sp>
        <p:nvSpPr>
          <p:cNvPr id="8" name="TextBox 7"/>
          <p:cNvSpPr txBox="1"/>
          <p:nvPr/>
        </p:nvSpPr>
        <p:spPr>
          <a:xfrm>
            <a:off x="4724400" y="4192298"/>
            <a:ext cx="46482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 smtClean="0"/>
              <a:t>Bad combination “avoidance”: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100" dirty="0" smtClean="0"/>
              <a:t>&gt;200Mrad (inner layer),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sz="1100" dirty="0" smtClean="0"/>
              <a:t>Replace inner layer(s) after 5 years (5% surface)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100" dirty="0" smtClean="0"/>
              <a:t>Radiation at High/room temperature: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sz="1100" dirty="0" smtClean="0"/>
              <a:t> Pixel will run cold (-10 -20</a:t>
            </a:r>
            <a:r>
              <a:rPr lang="en-GB" sz="1100" baseline="30000" dirty="0" smtClean="0"/>
              <a:t>o</a:t>
            </a:r>
            <a:r>
              <a:rPr lang="en-GB" sz="1100" dirty="0" smtClean="0"/>
              <a:t>C)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100" dirty="0" smtClean="0"/>
              <a:t>Small PMOS: High density digital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sz="1100" dirty="0" smtClean="0"/>
              <a:t>Only needs to run 40MHz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100" dirty="0" smtClean="0"/>
              <a:t>Analog and Fast Digital circuits: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sz="1100" dirty="0"/>
              <a:t>D</a:t>
            </a:r>
            <a:r>
              <a:rPr lang="en-GB" sz="1100" dirty="0" smtClean="0"/>
              <a:t>edicated designs with large transistors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100" dirty="0" smtClean="0"/>
              <a:t>High/room temperature anneal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sz="1100" dirty="0" smtClean="0"/>
              <a:t>Pixel runs cold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sz="1100" dirty="0" smtClean="0"/>
              <a:t>No bias/power when not cooled</a:t>
            </a:r>
          </a:p>
          <a:p>
            <a:pPr lvl="1"/>
            <a:r>
              <a:rPr lang="en-GB" sz="1100" dirty="0" smtClean="0"/>
              <a:t>Needs to confirm that this “avoidance strategy” is sufficient </a:t>
            </a:r>
            <a:br>
              <a:rPr lang="en-GB" sz="1100" dirty="0" smtClean="0"/>
            </a:br>
            <a:r>
              <a:rPr lang="en-GB" sz="1100" dirty="0" smtClean="0"/>
              <a:t>and reliable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722786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DRAD chip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3886200" cy="5638800"/>
          </a:xfrm>
        </p:spPr>
        <p:txBody>
          <a:bodyPr/>
          <a:lstStyle/>
          <a:p>
            <a:r>
              <a:rPr lang="en-GB" sz="1600" dirty="0" smtClean="0"/>
              <a:t>Dedicated test chip to measure delay degradation and power consumption of digital logic</a:t>
            </a:r>
          </a:p>
          <a:p>
            <a:pPr lvl="1"/>
            <a:r>
              <a:rPr lang="en-GB" sz="1200" dirty="0" smtClean="0"/>
              <a:t>RD53, MPA, LPGBT</a:t>
            </a:r>
          </a:p>
          <a:p>
            <a:r>
              <a:rPr lang="en-GB" sz="1600" dirty="0" smtClean="0"/>
              <a:t>Test structures with different types of gates: NAND, NOR, buffers, flip-flop, latch</a:t>
            </a:r>
          </a:p>
          <a:p>
            <a:r>
              <a:rPr lang="en-GB" sz="1600" dirty="0" smtClean="0"/>
              <a:t>SEU test structure</a:t>
            </a:r>
          </a:p>
          <a:p>
            <a:r>
              <a:rPr lang="en-GB" sz="1600" dirty="0" smtClean="0"/>
              <a:t>9 different libraries: 7-18 track</a:t>
            </a:r>
          </a:p>
          <a:p>
            <a:pPr lvl="1"/>
            <a:r>
              <a:rPr lang="en-GB" sz="1400" dirty="0" smtClean="0"/>
              <a:t>Small, Mid, Large transistors</a:t>
            </a:r>
          </a:p>
          <a:p>
            <a:pPr lvl="1"/>
            <a:r>
              <a:rPr lang="en-GB" sz="1400" dirty="0" smtClean="0"/>
              <a:t>Low </a:t>
            </a:r>
            <a:r>
              <a:rPr lang="en-GB" sz="1400" dirty="0" err="1" smtClean="0"/>
              <a:t>Vt</a:t>
            </a:r>
            <a:r>
              <a:rPr lang="en-GB" sz="1400" dirty="0" smtClean="0"/>
              <a:t>, normal </a:t>
            </a:r>
            <a:r>
              <a:rPr lang="en-GB" sz="1400" dirty="0" err="1" smtClean="0"/>
              <a:t>Vt</a:t>
            </a:r>
            <a:r>
              <a:rPr lang="en-GB" sz="1400" dirty="0" smtClean="0"/>
              <a:t>, High </a:t>
            </a:r>
            <a:r>
              <a:rPr lang="en-GB" sz="1400" dirty="0" err="1" smtClean="0"/>
              <a:t>Vt</a:t>
            </a:r>
            <a:endParaRPr lang="en-GB" sz="1400" dirty="0"/>
          </a:p>
          <a:p>
            <a:pPr lvl="1"/>
            <a:r>
              <a:rPr lang="en-GB" sz="1400" dirty="0" smtClean="0"/>
              <a:t>Linear, enclosed</a:t>
            </a:r>
          </a:p>
          <a:p>
            <a:r>
              <a:rPr lang="en-GB" sz="1800" dirty="0" smtClean="0"/>
              <a:t>Submitted March. 2016</a:t>
            </a:r>
          </a:p>
          <a:p>
            <a:r>
              <a:rPr lang="en-GB" sz="1800" dirty="0" smtClean="0"/>
              <a:t>Return</a:t>
            </a:r>
            <a:r>
              <a:rPr lang="en-GB" sz="1800" dirty="0"/>
              <a:t>:</a:t>
            </a:r>
            <a:r>
              <a:rPr lang="en-GB" sz="1800" dirty="0" smtClean="0"/>
              <a:t> End May</a:t>
            </a:r>
          </a:p>
          <a:p>
            <a:r>
              <a:rPr lang="en-GB" sz="1800" dirty="0" smtClean="0"/>
              <a:t>Radiation test campaign during summer</a:t>
            </a:r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5363E-F10D-4F5B-A5C2-45443C8F885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Shape 301"/>
          <p:cNvSpPr/>
          <p:nvPr/>
        </p:nvSpPr>
        <p:spPr>
          <a:xfrm>
            <a:off x="7467600" y="2646032"/>
            <a:ext cx="1752600" cy="1764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228600" indent="-228600" algn="l">
              <a:buSzPct val="100000"/>
              <a:buAutoNum type="arabicPeriod"/>
              <a:defRPr sz="2500"/>
            </a:pPr>
            <a:r>
              <a:rPr sz="1200" dirty="0"/>
              <a:t>  7T-HVt</a:t>
            </a:r>
          </a:p>
          <a:p>
            <a:pPr marL="228600" indent="-228600" algn="l">
              <a:buSzPct val="100000"/>
              <a:buAutoNum type="arabicPeriod"/>
              <a:defRPr sz="2500"/>
            </a:pPr>
            <a:r>
              <a:rPr sz="1200" dirty="0"/>
              <a:t>  9T</a:t>
            </a:r>
          </a:p>
          <a:p>
            <a:pPr marL="228600" indent="-228600" algn="l">
              <a:buSzPct val="100000"/>
              <a:buAutoNum type="arabicPeriod"/>
              <a:defRPr sz="2500"/>
            </a:pPr>
            <a:r>
              <a:rPr sz="1200" dirty="0"/>
              <a:t>  9T-HVt</a:t>
            </a:r>
          </a:p>
          <a:p>
            <a:pPr marL="228600" indent="-228600" algn="l">
              <a:buSzPct val="100000"/>
              <a:buAutoNum type="arabicPeriod"/>
              <a:defRPr sz="2500"/>
            </a:pPr>
            <a:r>
              <a:rPr sz="1200" dirty="0"/>
              <a:t>  9T-incr</a:t>
            </a:r>
          </a:p>
          <a:p>
            <a:pPr marL="228600" indent="-228600" algn="l">
              <a:buSzPct val="100000"/>
              <a:buAutoNum type="arabicPeriod"/>
              <a:defRPr sz="2500"/>
            </a:pPr>
            <a:r>
              <a:rPr sz="1200" dirty="0"/>
              <a:t> 12T</a:t>
            </a:r>
          </a:p>
          <a:p>
            <a:pPr marL="228600" indent="-228600" algn="l">
              <a:buSzPct val="100000"/>
              <a:buAutoNum type="arabicPeriod"/>
              <a:defRPr sz="2500"/>
            </a:pPr>
            <a:r>
              <a:rPr sz="1200" dirty="0"/>
              <a:t> 12T-LVt</a:t>
            </a:r>
          </a:p>
          <a:p>
            <a:pPr marL="228600" indent="-228600" algn="l">
              <a:buSzPct val="100000"/>
              <a:buAutoNum type="arabicPeriod"/>
              <a:defRPr sz="2500"/>
            </a:pPr>
            <a:r>
              <a:rPr sz="1200" dirty="0"/>
              <a:t> 12T-HVt</a:t>
            </a:r>
          </a:p>
          <a:p>
            <a:pPr marL="228600" indent="-228600" algn="l">
              <a:buSzPct val="100000"/>
              <a:buAutoNum type="arabicPeriod"/>
              <a:defRPr sz="2500"/>
            </a:pPr>
            <a:r>
              <a:rPr sz="1200" dirty="0"/>
              <a:t> 12T </a:t>
            </a:r>
            <a:r>
              <a:rPr sz="1200" dirty="0" err="1"/>
              <a:t>incr</a:t>
            </a:r>
            <a:endParaRPr sz="1200" dirty="0"/>
          </a:p>
          <a:p>
            <a:pPr marL="228600" indent="-228600" algn="l">
              <a:buSzPct val="100000"/>
              <a:buAutoNum type="arabicPeriod"/>
              <a:defRPr sz="2500"/>
            </a:pPr>
            <a:r>
              <a:rPr sz="1200" dirty="0"/>
              <a:t> 18T-ELT</a:t>
            </a:r>
          </a:p>
        </p:txBody>
      </p:sp>
      <p:pic>
        <p:nvPicPr>
          <p:cNvPr id="7" name="Screen Shot 2016-04-21 at 13.13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09946" y="4519349"/>
            <a:ext cx="3462454" cy="1999987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Box 7"/>
          <p:cNvSpPr txBox="1"/>
          <p:nvPr/>
        </p:nvSpPr>
        <p:spPr>
          <a:xfrm>
            <a:off x="4186236" y="6446422"/>
            <a:ext cx="3714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Simulated delay </a:t>
            </a:r>
            <a:r>
              <a:rPr lang="en-GB" sz="1200" dirty="0" smtClean="0"/>
              <a:t>degradation (room temp. radiation)</a:t>
            </a:r>
            <a:endParaRPr lang="en-GB" sz="12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59" t="7999" r="576" b="14877"/>
          <a:stretch/>
        </p:blipFill>
        <p:spPr bwMode="auto">
          <a:xfrm>
            <a:off x="7113860" y="1143000"/>
            <a:ext cx="1572940" cy="1503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54516" t="5437" r="330" b="5437"/>
          <a:stretch/>
        </p:blipFill>
        <p:spPr>
          <a:xfrm>
            <a:off x="4343400" y="1143000"/>
            <a:ext cx="2540001" cy="21336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541" y="1143000"/>
            <a:ext cx="1055140" cy="711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1541" y="3359212"/>
            <a:ext cx="2664840" cy="107956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165310" y="5607113"/>
            <a:ext cx="228600" cy="2286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rPr>
              <a:t>W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12278" y="5459149"/>
            <a:ext cx="1592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smtClean="0">
                <a:solidFill>
                  <a:srgbClr val="002060"/>
                </a:solidFill>
              </a:rPr>
              <a:t>Some gates (e.g. 4NOR) more </a:t>
            </a:r>
            <a:br>
              <a:rPr lang="en-GB" sz="800" dirty="0" smtClean="0">
                <a:solidFill>
                  <a:srgbClr val="002060"/>
                </a:solidFill>
              </a:rPr>
            </a:br>
            <a:r>
              <a:rPr lang="en-GB" sz="800" dirty="0" smtClean="0">
                <a:solidFill>
                  <a:srgbClr val="002060"/>
                </a:solidFill>
              </a:rPr>
              <a:t>affected than others</a:t>
            </a:r>
            <a:endParaRPr lang="en-GB" sz="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10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368" y="152400"/>
            <a:ext cx="8229600" cy="762000"/>
          </a:xfrm>
        </p:spPr>
        <p:txBody>
          <a:bodyPr/>
          <a:lstStyle/>
          <a:p>
            <a:r>
              <a:rPr lang="en-GB" dirty="0" smtClean="0"/>
              <a:t>Analog</a:t>
            </a:r>
            <a:r>
              <a:rPr lang="en-GB" dirty="0"/>
              <a:t> </a:t>
            </a:r>
            <a:r>
              <a:rPr lang="en-GB" dirty="0" smtClean="0"/>
              <a:t>FEs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4800600" cy="3027737"/>
          </a:xfrm>
        </p:spPr>
        <p:txBody>
          <a:bodyPr/>
          <a:lstStyle/>
          <a:p>
            <a:r>
              <a:rPr lang="en-GB" sz="1600" dirty="0"/>
              <a:t>L</a:t>
            </a:r>
            <a:r>
              <a:rPr lang="en-GB" sz="1600" dirty="0" smtClean="0"/>
              <a:t>ow power/noise/area </a:t>
            </a:r>
            <a:r>
              <a:rPr lang="en-GB" sz="1600" dirty="0" err="1" smtClean="0"/>
              <a:t>analog</a:t>
            </a:r>
            <a:r>
              <a:rPr lang="en-GB" sz="1600" dirty="0" smtClean="0"/>
              <a:t> pixel Front-Ends</a:t>
            </a:r>
          </a:p>
          <a:p>
            <a:r>
              <a:rPr lang="en-GB" sz="1600" dirty="0" smtClean="0"/>
              <a:t>~50% pixel area for </a:t>
            </a:r>
            <a:r>
              <a:rPr lang="en-GB" sz="1600" dirty="0" err="1" smtClean="0"/>
              <a:t>analog</a:t>
            </a:r>
            <a:endParaRPr lang="en-GB" sz="1600" dirty="0" smtClean="0"/>
          </a:p>
          <a:p>
            <a:r>
              <a:rPr lang="en-GB" sz="1600" dirty="0" err="1" smtClean="0"/>
              <a:t>Analog</a:t>
            </a:r>
            <a:r>
              <a:rPr lang="en-GB" sz="1600" dirty="0" smtClean="0"/>
              <a:t> </a:t>
            </a:r>
            <a:r>
              <a:rPr lang="en-GB" sz="1600" dirty="0"/>
              <a:t>front-end </a:t>
            </a:r>
            <a:r>
              <a:rPr lang="en-GB" sz="1600" dirty="0" smtClean="0"/>
              <a:t>specifications defined</a:t>
            </a:r>
          </a:p>
          <a:p>
            <a:pPr lvl="1"/>
            <a:r>
              <a:rPr lang="en-GB" sz="1200" dirty="0" smtClean="0"/>
              <a:t>Capacitance, threshold, noise, power, dispersion, etc.</a:t>
            </a:r>
          </a:p>
          <a:p>
            <a:r>
              <a:rPr lang="en-GB" sz="1600" dirty="0"/>
              <a:t>E</a:t>
            </a:r>
            <a:r>
              <a:rPr lang="en-GB" sz="1600" dirty="0" smtClean="0"/>
              <a:t>valuation of alternative FE architectures</a:t>
            </a:r>
          </a:p>
          <a:p>
            <a:pPr lvl="1"/>
            <a:r>
              <a:rPr lang="en-GB" sz="1400" dirty="0" smtClean="0"/>
              <a:t>3 implementations of TOT FEs</a:t>
            </a:r>
          </a:p>
          <a:p>
            <a:pPr lvl="2"/>
            <a:r>
              <a:rPr lang="en-GB" sz="1100" dirty="0" smtClean="0"/>
              <a:t>2 slow (40MHz counting) TOT</a:t>
            </a:r>
          </a:p>
          <a:p>
            <a:pPr lvl="2"/>
            <a:r>
              <a:rPr lang="en-GB" sz="1100" dirty="0" smtClean="0"/>
              <a:t>1 fast (200MHz counting) TOT</a:t>
            </a:r>
          </a:p>
          <a:p>
            <a:pPr lvl="1"/>
            <a:r>
              <a:rPr lang="en-GB" sz="1400" dirty="0" smtClean="0"/>
              <a:t>1 Non linear fast digitizing FE</a:t>
            </a:r>
          </a:p>
          <a:p>
            <a:r>
              <a:rPr lang="en-GB" sz="1600" dirty="0" smtClean="0"/>
              <a:t>3 FEs prototyped and extensively tested</a:t>
            </a:r>
          </a:p>
          <a:p>
            <a:pPr lvl="1"/>
            <a:r>
              <a:rPr lang="en-GB" sz="1200" dirty="0" smtClean="0"/>
              <a:t>Limited radiation effects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5363E-F10D-4F5B-A5C2-45443C8F8853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838200"/>
            <a:ext cx="2257523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295400"/>
            <a:ext cx="2250421" cy="128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057400"/>
            <a:ext cx="1981200" cy="123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743200"/>
            <a:ext cx="2045602" cy="104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Immagine 5"/>
          <p:cNvPicPr>
            <a:picLocks noChangeAspect="1"/>
          </p:cNvPicPr>
          <p:nvPr/>
        </p:nvPicPr>
        <p:blipFill rotWithShape="1">
          <a:blip r:embed="rId6"/>
          <a:srcRect l="3449" t="15716" r="19565" b="1714"/>
          <a:stretch/>
        </p:blipFill>
        <p:spPr>
          <a:xfrm>
            <a:off x="4343400" y="3048000"/>
            <a:ext cx="1524000" cy="1499419"/>
          </a:xfrm>
          <a:prstGeom prst="rect">
            <a:avLst/>
          </a:prstGeom>
        </p:spPr>
      </p:pic>
      <p:pic>
        <p:nvPicPr>
          <p:cNvPr id="14" name="Immagine 1"/>
          <p:cNvPicPr>
            <a:picLocks noChangeAspect="1"/>
          </p:cNvPicPr>
          <p:nvPr/>
        </p:nvPicPr>
        <p:blipFill rotWithShape="1">
          <a:blip r:embed="rId7"/>
          <a:srcRect l="1356" t="3647" r="34284" b="27640"/>
          <a:stretch/>
        </p:blipFill>
        <p:spPr>
          <a:xfrm>
            <a:off x="4953000" y="3429000"/>
            <a:ext cx="1902018" cy="1214882"/>
          </a:xfrm>
          <a:prstGeom prst="rect">
            <a:avLst/>
          </a:prstGeom>
        </p:spPr>
      </p:pic>
      <p:pic>
        <p:nvPicPr>
          <p:cNvPr id="16" name="Screen Shot 2015-11-09 at 17.59.33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553200" y="4724400"/>
            <a:ext cx="1821963" cy="174374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7" name="Screen Shot 2015-11-09 at 18.00.27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572000" y="4724400"/>
            <a:ext cx="1809750" cy="17221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8" name="Screen Shot 2016-04-22 at 08.54.06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28600" y="4114800"/>
            <a:ext cx="3909124" cy="236856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6633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xtured">
  <a:themeElements>
    <a:clrScheme name="Textured 5">
      <a:dk1>
        <a:srgbClr val="003366"/>
      </a:dk1>
      <a:lt1>
        <a:srgbClr val="FFFFFF"/>
      </a:lt1>
      <a:dk2>
        <a:srgbClr val="2B5481"/>
      </a:dk2>
      <a:lt2>
        <a:srgbClr val="E5FFFF"/>
      </a:lt2>
      <a:accent1>
        <a:srgbClr val="009999"/>
      </a:accent1>
      <a:accent2>
        <a:srgbClr val="336699"/>
      </a:accent2>
      <a:accent3>
        <a:srgbClr val="ACB3C1"/>
      </a:accent3>
      <a:accent4>
        <a:srgbClr val="DADADA"/>
      </a:accent4>
      <a:accent5>
        <a:srgbClr val="AACACA"/>
      </a:accent5>
      <a:accent6>
        <a:srgbClr val="2D5C8A"/>
      </a:accent6>
      <a:hlink>
        <a:srgbClr val="00CCFF"/>
      </a:hlink>
      <a:folHlink>
        <a:srgbClr val="FFCC00"/>
      </a:folHlink>
    </a:clrScheme>
    <a:fontScheme name="Textured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Textured 1">
        <a:dk1>
          <a:srgbClr val="660000"/>
        </a:dk1>
        <a:lt1>
          <a:srgbClr val="FFFFFF"/>
        </a:lt1>
        <a:dk2>
          <a:srgbClr val="800000"/>
        </a:dk2>
        <a:lt2>
          <a:srgbClr val="FFFFCC"/>
        </a:lt2>
        <a:accent1>
          <a:srgbClr val="BE7960"/>
        </a:accent1>
        <a:accent2>
          <a:srgbClr val="CC6600"/>
        </a:accent2>
        <a:accent3>
          <a:srgbClr val="C0AAAA"/>
        </a:accent3>
        <a:accent4>
          <a:srgbClr val="DADADA"/>
        </a:accent4>
        <a:accent5>
          <a:srgbClr val="DBBEB6"/>
        </a:accent5>
        <a:accent6>
          <a:srgbClr val="B95C00"/>
        </a:accent6>
        <a:hlink>
          <a:srgbClr val="FFCC66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2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33CC33"/>
        </a:accent1>
        <a:accent2>
          <a:srgbClr val="46562A"/>
        </a:accent2>
        <a:accent3>
          <a:srgbClr val="B2B9AC"/>
        </a:accent3>
        <a:accent4>
          <a:srgbClr val="DADADA"/>
        </a:accent4>
        <a:accent5>
          <a:srgbClr val="ADE2AD"/>
        </a:accent5>
        <a:accent6>
          <a:srgbClr val="3F4D25"/>
        </a:accent6>
        <a:hlink>
          <a:srgbClr val="0099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3">
        <a:dk1>
          <a:srgbClr val="4E4E74"/>
        </a:dk1>
        <a:lt1>
          <a:srgbClr val="FFFFFF"/>
        </a:lt1>
        <a:dk2>
          <a:srgbClr val="666699"/>
        </a:dk2>
        <a:lt2>
          <a:srgbClr val="FFFFCC"/>
        </a:lt2>
        <a:accent1>
          <a:srgbClr val="5E5884"/>
        </a:accent1>
        <a:accent2>
          <a:srgbClr val="8AB29D"/>
        </a:accent2>
        <a:accent3>
          <a:srgbClr val="B8B8CA"/>
        </a:accent3>
        <a:accent4>
          <a:srgbClr val="DADADA"/>
        </a:accent4>
        <a:accent5>
          <a:srgbClr val="B6B4C2"/>
        </a:accent5>
        <a:accent6>
          <a:srgbClr val="7DA18E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4">
        <a:dk1>
          <a:srgbClr val="004E4C"/>
        </a:dk1>
        <a:lt1>
          <a:srgbClr val="FFFFFF"/>
        </a:lt1>
        <a:dk2>
          <a:srgbClr val="006666"/>
        </a:dk2>
        <a:lt2>
          <a:srgbClr val="FFFFCC"/>
        </a:lt2>
        <a:accent1>
          <a:srgbClr val="FFCC00"/>
        </a:accent1>
        <a:accent2>
          <a:srgbClr val="00B0AC"/>
        </a:accent2>
        <a:accent3>
          <a:srgbClr val="AAB8B8"/>
        </a:accent3>
        <a:accent4>
          <a:srgbClr val="DADADA"/>
        </a:accent4>
        <a:accent5>
          <a:srgbClr val="FFE2AA"/>
        </a:accent5>
        <a:accent6>
          <a:srgbClr val="009F9B"/>
        </a:accent6>
        <a:hlink>
          <a:srgbClr val="BA7C3E"/>
        </a:hlink>
        <a:folHlink>
          <a:srgbClr val="724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5">
        <a:dk1>
          <a:srgbClr val="003366"/>
        </a:dk1>
        <a:lt1>
          <a:srgbClr val="FFFFFF"/>
        </a:lt1>
        <a:dk2>
          <a:srgbClr val="2B5481"/>
        </a:dk2>
        <a:lt2>
          <a:srgbClr val="E5FFFF"/>
        </a:lt2>
        <a:accent1>
          <a:srgbClr val="009999"/>
        </a:accent1>
        <a:accent2>
          <a:srgbClr val="336699"/>
        </a:accent2>
        <a:accent3>
          <a:srgbClr val="ACB3C1"/>
        </a:accent3>
        <a:accent4>
          <a:srgbClr val="DADADA"/>
        </a:accent4>
        <a:accent5>
          <a:srgbClr val="AACACA"/>
        </a:accent5>
        <a:accent6>
          <a:srgbClr val="2D5C8A"/>
        </a:accent6>
        <a:hlink>
          <a:srgbClr val="00CCFF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6">
        <a:dk1>
          <a:srgbClr val="080808"/>
        </a:dk1>
        <a:lt1>
          <a:srgbClr val="FFFFFF"/>
        </a:lt1>
        <a:dk2>
          <a:srgbClr val="4D4D4D"/>
        </a:dk2>
        <a:lt2>
          <a:srgbClr val="FFFFFF"/>
        </a:lt2>
        <a:accent1>
          <a:srgbClr val="666699"/>
        </a:accent1>
        <a:accent2>
          <a:srgbClr val="3366CC"/>
        </a:accent2>
        <a:accent3>
          <a:srgbClr val="B2B2B2"/>
        </a:accent3>
        <a:accent4>
          <a:srgbClr val="DADADA"/>
        </a:accent4>
        <a:accent5>
          <a:srgbClr val="B8B8CA"/>
        </a:accent5>
        <a:accent6>
          <a:srgbClr val="2D5CB9"/>
        </a:accent6>
        <a:hlink>
          <a:srgbClr val="00C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7">
        <a:dk1>
          <a:srgbClr val="000000"/>
        </a:dk1>
        <a:lt1>
          <a:srgbClr val="DBDAC2"/>
        </a:lt1>
        <a:dk2>
          <a:srgbClr val="827F4C"/>
        </a:dk2>
        <a:lt2>
          <a:srgbClr val="C0BC94"/>
        </a:lt2>
        <a:accent1>
          <a:srgbClr val="AAA578"/>
        </a:accent1>
        <a:accent2>
          <a:srgbClr val="A2A4AC"/>
        </a:accent2>
        <a:accent3>
          <a:srgbClr val="EAEADD"/>
        </a:accent3>
        <a:accent4>
          <a:srgbClr val="000000"/>
        </a:accent4>
        <a:accent5>
          <a:srgbClr val="D2CFBE"/>
        </a:accent5>
        <a:accent6>
          <a:srgbClr val="92949B"/>
        </a:accent6>
        <a:hlink>
          <a:srgbClr val="5B8800"/>
        </a:hlink>
        <a:folHlink>
          <a:srgbClr val="68653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xtured 8">
        <a:dk1>
          <a:srgbClr val="000000"/>
        </a:dk1>
        <a:lt1>
          <a:srgbClr val="DCE8F4"/>
        </a:lt1>
        <a:dk2>
          <a:srgbClr val="7B9CB5"/>
        </a:dk2>
        <a:lt2>
          <a:srgbClr val="969696"/>
        </a:lt2>
        <a:accent1>
          <a:srgbClr val="FFFFFF"/>
        </a:accent1>
        <a:accent2>
          <a:srgbClr val="00BAB6"/>
        </a:accent2>
        <a:accent3>
          <a:srgbClr val="EBF2F8"/>
        </a:accent3>
        <a:accent4>
          <a:srgbClr val="000000"/>
        </a:accent4>
        <a:accent5>
          <a:srgbClr val="FFFFFF"/>
        </a:accent5>
        <a:accent6>
          <a:srgbClr val="00A8A5"/>
        </a:accent6>
        <a:hlink>
          <a:srgbClr val="8A8AD8"/>
        </a:hlink>
        <a:folHlink>
          <a:srgbClr val="24249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Textured</Template>
  <TotalTime>18118</TotalTime>
  <Words>1873</Words>
  <Application>Microsoft Office PowerPoint</Application>
  <PresentationFormat>On-screen Show (4:3)</PresentationFormat>
  <Paragraphs>477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Comic Sans MS</vt:lpstr>
      <vt:lpstr>Tahoma</vt:lpstr>
      <vt:lpstr>Verdana</vt:lpstr>
      <vt:lpstr>Wingdings</vt:lpstr>
      <vt:lpstr>Textured</vt:lpstr>
      <vt:lpstr>ATLAS/CMS/LCD  RD53 collaboration:   Pixel readout integrated circuits for extreme rate and radiation</vt:lpstr>
      <vt:lpstr>Reminder RD53</vt:lpstr>
      <vt:lpstr>Internal organization</vt:lpstr>
      <vt:lpstr>Radiation effects</vt:lpstr>
      <vt:lpstr>A few radiation effects plots</vt:lpstr>
      <vt:lpstr>(bad) Annealing</vt:lpstr>
      <vt:lpstr>Changing technology ?</vt:lpstr>
      <vt:lpstr>DRAD chip</vt:lpstr>
      <vt:lpstr>Analog FEs</vt:lpstr>
      <vt:lpstr>IPs</vt:lpstr>
      <vt:lpstr>Simulation/verification</vt:lpstr>
      <vt:lpstr>Pixel array prototypes</vt:lpstr>
      <vt:lpstr>FE65-P2 test results</vt:lpstr>
      <vt:lpstr>RD53A</vt:lpstr>
      <vt:lpstr>RD53A project structure</vt:lpstr>
      <vt:lpstr>RD53A status</vt:lpstr>
      <vt:lpstr>Summary</vt:lpstr>
      <vt:lpstr>Backup slides</vt:lpstr>
      <vt:lpstr>More information</vt:lpstr>
      <vt:lpstr>Top level WG</vt:lpstr>
      <vt:lpstr>Phase 2 pixel challenges</vt:lpstr>
      <vt:lpstr>Radiation effects</vt:lpstr>
      <vt:lpstr>Pixel chip generations</vt:lpstr>
      <vt:lpstr>Working groups</vt:lpstr>
      <vt:lpstr>RD53 collaboration</vt:lpstr>
      <vt:lpstr>Radiation effects (PMOS)</vt:lpstr>
      <vt:lpstr>power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Jorgen Christiansen</dc:creator>
  <cp:lastModifiedBy>Jorgen Christiansen</cp:lastModifiedBy>
  <cp:revision>674</cp:revision>
  <cp:lastPrinted>2014-06-04T09:29:37Z</cp:lastPrinted>
  <dcterms:created xsi:type="dcterms:W3CDTF">1601-01-01T00:00:00Z</dcterms:created>
  <dcterms:modified xsi:type="dcterms:W3CDTF">2016-05-25T06:55:29Z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